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0.png" ContentType="image/png"/>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29.png" ContentType="image/png"/>
  <Override PartName="/ppt/media/image5.jpeg" ContentType="image/jpeg"/>
  <Override PartName="/ppt/media/image4.jpeg" ContentType="image/jpeg"/>
  <Override PartName="/ppt/media/image2.png" ContentType="image/png"/>
  <Override PartName="/ppt/media/image25.png" ContentType="image/png"/>
  <Override PartName="/ppt/media/image3.png" ContentType="image/png"/>
  <Override PartName="/ppt/media/image26.png" ContentType="image/png"/>
  <Override PartName="/ppt/media/image28.png" ContentType="image/png"/>
  <Override PartName="/ppt/media/image16.png" ContentType="image/png"/>
  <Override PartName="/ppt/media/image27.png" ContentType="image/png"/>
  <Override PartName="/ppt/media/image15.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4.png" ContentType="image/png"/>
  <Override PartName="/ppt/media/image1.png" ContentType="image/png"/>
  <Override PartName="/ppt/media/image24.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CA" sz="1400" spc="-1" strike="noStrike">
                <a:solidFill>
                  <a:srgbClr val="000000"/>
                </a:solidFill>
                <a:latin typeface="Arial"/>
              </a:rPr>
              <a:t>Click to move the slide</a:t>
            </a:r>
            <a:endParaRPr b="0" lang="en-CA" sz="1400" spc="-1" strike="noStrike">
              <a:solidFill>
                <a:srgbClr val="000000"/>
              </a:solidFill>
              <a:latin typeface="Arial"/>
            </a:endParaRPr>
          </a:p>
        </p:txBody>
      </p:sp>
      <p:sp>
        <p:nvSpPr>
          <p:cNvPr id="82" name="PlaceHolder 2"/>
          <p:cNvSpPr>
            <a:spLocks noGrp="1"/>
          </p:cNvSpPr>
          <p:nvPr>
            <p:ph type="body"/>
          </p:nvPr>
        </p:nvSpPr>
        <p:spPr>
          <a:xfrm>
            <a:off x="777240" y="4777560"/>
            <a:ext cx="6217560" cy="4525920"/>
          </a:xfrm>
          <a:prstGeom prst="rect">
            <a:avLst/>
          </a:prstGeom>
        </p:spPr>
        <p:txBody>
          <a:bodyPr lIns="0" rIns="0" tIns="0" bIns="0">
            <a:noAutofit/>
          </a:bodyPr>
          <a:p>
            <a:r>
              <a:rPr b="0" lang="en-CA" sz="2000" spc="-1" strike="noStrike">
                <a:latin typeface="Arial"/>
              </a:rPr>
              <a:t>Click to edit the notes format</a:t>
            </a:r>
            <a:endParaRPr b="0" lang="en-CA" sz="2000" spc="-1" strike="noStrike">
              <a:latin typeface="Arial"/>
            </a:endParaRPr>
          </a:p>
        </p:txBody>
      </p:sp>
      <p:sp>
        <p:nvSpPr>
          <p:cNvPr id="83" name="PlaceHolder 3"/>
          <p:cNvSpPr>
            <a:spLocks noGrp="1"/>
          </p:cNvSpPr>
          <p:nvPr>
            <p:ph type="hdr"/>
          </p:nvPr>
        </p:nvSpPr>
        <p:spPr>
          <a:xfrm>
            <a:off x="0" y="0"/>
            <a:ext cx="3372840" cy="502560"/>
          </a:xfrm>
          <a:prstGeom prst="rect">
            <a:avLst/>
          </a:prstGeom>
        </p:spPr>
        <p:txBody>
          <a:bodyPr lIns="0" rIns="0" tIns="0" bIns="0">
            <a:noAutofit/>
          </a:bodyPr>
          <a:p>
            <a:r>
              <a:rPr b="0" lang="en-CA" sz="1400" spc="-1" strike="noStrike">
                <a:latin typeface="Times New Roman"/>
              </a:rPr>
              <a:t>&lt;header&gt;</a:t>
            </a:r>
            <a:endParaRPr b="0" lang="en-CA" sz="1400" spc="-1" strike="noStrike">
              <a:latin typeface="Times New Roman"/>
            </a:endParaRPr>
          </a:p>
        </p:txBody>
      </p:sp>
      <p:sp>
        <p:nvSpPr>
          <p:cNvPr id="84" name="PlaceHolder 4"/>
          <p:cNvSpPr>
            <a:spLocks noGrp="1"/>
          </p:cNvSpPr>
          <p:nvPr>
            <p:ph type="dt"/>
          </p:nvPr>
        </p:nvSpPr>
        <p:spPr>
          <a:xfrm>
            <a:off x="4399200" y="0"/>
            <a:ext cx="3372840" cy="502560"/>
          </a:xfrm>
          <a:prstGeom prst="rect">
            <a:avLst/>
          </a:prstGeom>
        </p:spPr>
        <p:txBody>
          <a:bodyPr lIns="0" rIns="0" tIns="0" bIns="0">
            <a:noAutofit/>
          </a:bodyPr>
          <a:p>
            <a:pPr algn="r"/>
            <a:r>
              <a:rPr b="0" lang="en-CA" sz="1400" spc="-1" strike="noStrike">
                <a:latin typeface="Times New Roman"/>
              </a:rPr>
              <a:t>&lt;date/time&gt;</a:t>
            </a:r>
            <a:endParaRPr b="0" lang="en-CA" sz="1400" spc="-1" strike="noStrike">
              <a:latin typeface="Times New Roman"/>
            </a:endParaRPr>
          </a:p>
        </p:txBody>
      </p:sp>
      <p:sp>
        <p:nvSpPr>
          <p:cNvPr id="85" name="PlaceHolder 5"/>
          <p:cNvSpPr>
            <a:spLocks noGrp="1"/>
          </p:cNvSpPr>
          <p:nvPr>
            <p:ph type="ftr"/>
          </p:nvPr>
        </p:nvSpPr>
        <p:spPr>
          <a:xfrm>
            <a:off x="0" y="9555480"/>
            <a:ext cx="3372840" cy="502560"/>
          </a:xfrm>
          <a:prstGeom prst="rect">
            <a:avLst/>
          </a:prstGeom>
        </p:spPr>
        <p:txBody>
          <a:bodyPr lIns="0" rIns="0" tIns="0" bIns="0" anchor="b">
            <a:noAutofit/>
          </a:bodyPr>
          <a:p>
            <a:r>
              <a:rPr b="0" lang="en-CA" sz="1400" spc="-1" strike="noStrike">
                <a:latin typeface="Times New Roman"/>
              </a:rPr>
              <a:t>&lt;footer&gt;</a:t>
            </a:r>
            <a:endParaRPr b="0" lang="en-CA" sz="1400" spc="-1" strike="noStrike">
              <a:latin typeface="Times New Roman"/>
            </a:endParaRPr>
          </a:p>
        </p:txBody>
      </p:sp>
      <p:sp>
        <p:nvSpPr>
          <p:cNvPr id="86"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9282291-E39E-410A-BAAE-BB6BEEC111E6}"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381240" y="685800"/>
            <a:ext cx="6095520" cy="3428640"/>
          </a:xfrm>
          <a:prstGeom prst="rect">
            <a:avLst/>
          </a:prstGeom>
        </p:spPr>
      </p:sp>
      <p:sp>
        <p:nvSpPr>
          <p:cNvPr id="171"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200" spc="-1" strike="noStrike">
                <a:solidFill>
                  <a:srgbClr val="595959"/>
                </a:solidFill>
                <a:latin typeface="Arial"/>
              </a:rPr>
              <a:t>This is the final model with the mean loss function instead of entropy function. There is some weirdness going on with the training. </a:t>
            </a:r>
            <a:endParaRPr b="0" lang="en-CA"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381240" y="685800"/>
            <a:ext cx="6095520" cy="3428640"/>
          </a:xfrm>
          <a:prstGeom prst="rect">
            <a:avLst/>
          </a:prstGeom>
        </p:spPr>
      </p:sp>
      <p:sp>
        <p:nvSpPr>
          <p:cNvPr id="173"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200" spc="-1" strike="noStrike">
                <a:solidFill>
                  <a:srgbClr val="595959"/>
                </a:solidFill>
                <a:latin typeface="Arial"/>
              </a:rPr>
              <a:t>This is the final model with the mean loss function instead of entropy function. There is some weirdness going on with the training. </a:t>
            </a:r>
            <a:endParaRPr b="0" lang="en-CA"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381240" y="685800"/>
            <a:ext cx="6095520" cy="3428640"/>
          </a:xfrm>
          <a:prstGeom prst="rect">
            <a:avLst/>
          </a:prstGeom>
        </p:spPr>
      </p:sp>
      <p:sp>
        <p:nvSpPr>
          <p:cNvPr id="157"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200" spc="-1" strike="noStrike">
                <a:latin typeface="Times New Roman"/>
                <a:ea typeface="Times New Roman"/>
              </a:rPr>
              <a:t>Our project objective was to implement a CNN to classify whether someone is wearing a mask properly using the </a:t>
            </a:r>
            <a:r>
              <a:rPr b="1" lang="en" sz="1200" spc="-1" strike="noStrike">
                <a:latin typeface="Times New Roman"/>
                <a:ea typeface="Times New Roman"/>
              </a:rPr>
              <a:t>MaskedFace-Net </a:t>
            </a:r>
            <a:r>
              <a:rPr b="0" lang="en" sz="1200" spc="-1" strike="noStrike">
                <a:latin typeface="Times New Roman"/>
                <a:ea typeface="Times New Roman"/>
              </a:rPr>
              <a:t>image set.</a:t>
            </a:r>
            <a:endParaRPr b="0" lang="en-CA" sz="1200" spc="-1" strike="noStrike">
              <a:latin typeface="Arial"/>
            </a:endParaRPr>
          </a:p>
          <a:p>
            <a:pPr>
              <a:lnSpc>
                <a:spcPct val="100000"/>
              </a:lnSpc>
              <a:tabLst>
                <a:tab algn="l" pos="0"/>
              </a:tabLst>
            </a:pPr>
            <a:r>
              <a:rPr b="0" lang="en" sz="1200" spc="-1" strike="noStrike">
                <a:solidFill>
                  <a:srgbClr val="000000"/>
                </a:solidFill>
                <a:highlight>
                  <a:srgbClr val="000000"/>
                </a:highlight>
                <a:latin typeface="Times New Roman"/>
                <a:ea typeface="Times New Roman"/>
              </a:rPr>
              <a:t>The MaskedFace-Net dataset has two main categories: correctly masked or incorrectly masked, and under incorrectly masked images there are 3 subcategories: uncovered chin, uncovered nose, and uncovered nose and mouth.</a:t>
            </a: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r>
              <a:rPr b="0" lang="en" sz="1200" spc="-1" strike="noStrike">
                <a:solidFill>
                  <a:srgbClr val="000000"/>
                </a:solidFill>
                <a:highlight>
                  <a:srgbClr val="ffffff"/>
                </a:highlight>
                <a:latin typeface="Times New Roman"/>
                <a:ea typeface="Times New Roman"/>
              </a:rPr>
              <a:t>This dataset was created because the wearing of face masks appears as a solution for limiting the spread of COVID-19, and so efficient recognition systems are expected for checking that peoples faces are masked in regulated areas. (which is what we are doing here!)</a:t>
            </a: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endParaRPr b="0" lang="en-CA"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381240" y="685800"/>
            <a:ext cx="6095520" cy="3428640"/>
          </a:xfrm>
          <a:prstGeom prst="rect">
            <a:avLst/>
          </a:prstGeom>
        </p:spPr>
      </p:sp>
      <p:sp>
        <p:nvSpPr>
          <p:cNvPr id="15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latin typeface="Times New Roman"/>
                <a:ea typeface="Times New Roman"/>
              </a:rPr>
              <a:t>Given that the MaskedFace-Net image set contains thousands of high resolution images, we started by creating a subset from the original dataset. This was mostly for practical reasons, we didn’t have enough space to personally store all the images that were available and we also initially thought that it might be better to have a subset as it may allow our network to run faster. We wouldn’t need to wait several hours or days for the dataset to be trained. </a:t>
            </a: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r>
              <a:rPr b="0" lang="en" sz="1200" spc="-1" strike="noStrike">
                <a:latin typeface="Times New Roman"/>
                <a:ea typeface="Times New Roman"/>
              </a:rPr>
              <a:t>For our subset, we chose to work</a:t>
            </a:r>
            <a:r>
              <a:rPr b="0" lang="en" sz="1200" spc="-1" strike="noStrike">
                <a:solidFill>
                  <a:srgbClr val="000000"/>
                </a:solidFill>
                <a:highlight>
                  <a:srgbClr val="ffffff"/>
                </a:highlight>
                <a:latin typeface="Times New Roman"/>
                <a:ea typeface="Times New Roman"/>
              </a:rPr>
              <a:t> with only one of the incorrectly masked subcategories: the uncovered nose images for simplicity (so that its a binary classification), and because most of the images available from the MaskedFace-Net dataset were the uncovered nose images(80% are uncovered nose). </a:t>
            </a: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r>
              <a:rPr b="0" lang="en" sz="1200" spc="-1" strike="noStrike">
                <a:solidFill>
                  <a:srgbClr val="000000"/>
                </a:solidFill>
                <a:highlight>
                  <a:srgbClr val="ffffff"/>
                </a:highlight>
                <a:latin typeface="Times New Roman"/>
                <a:ea typeface="Times New Roman"/>
              </a:rPr>
              <a:t>After selecting our image set, we then downsized the images from 1024x1024px to 200x200px. Again, this was a choice we made to reduce the time and cost of the network running. After downsizing, we implemented the CNN and trained it on 800 images of correctly worn mask images and 800 incorrectly worn mask images, and we tested its performance using a new set.</a:t>
            </a:r>
            <a:endParaRPr b="0" lang="en-CA"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381240" y="685800"/>
            <a:ext cx="6095520" cy="3428640"/>
          </a:xfrm>
          <a:prstGeom prst="rect">
            <a:avLst/>
          </a:prstGeom>
        </p:spPr>
      </p:sp>
      <p:sp>
        <p:nvSpPr>
          <p:cNvPr id="16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latin typeface="Arial"/>
              </a:rPr>
              <a:t>The architecture for the first model was based off of a tensorflow website tutorial on how to build CNN’s. It’s a standard CNN that’s not optimized or tuned.</a:t>
            </a: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r>
              <a:rPr b="0" lang="en" sz="1200" spc="-1" strike="noStrike">
                <a:latin typeface="Arial"/>
              </a:rPr>
              <a:t>A little bit about the architecture of the model:</a:t>
            </a:r>
            <a:endParaRPr b="0" lang="en-CA" sz="1200" spc="-1" strike="noStrike">
              <a:latin typeface="Arial"/>
            </a:endParaRPr>
          </a:p>
          <a:p>
            <a:pPr marL="457200" indent="-304560">
              <a:lnSpc>
                <a:spcPct val="100000"/>
              </a:lnSpc>
              <a:buClr>
                <a:srgbClr val="000000"/>
              </a:buClr>
              <a:buFont typeface="Arial"/>
              <a:buChar char="-"/>
              <a:tabLst>
                <a:tab algn="l" pos="0"/>
              </a:tabLst>
            </a:pPr>
            <a:r>
              <a:rPr b="0" lang="en" sz="1200" spc="-1" strike="noStrike">
                <a:latin typeface="Arial"/>
              </a:rPr>
              <a:t>5 layers, 3 convolutional layers and 2 fully-connected layers.</a:t>
            </a:r>
            <a:endParaRPr b="0" lang="en-CA" sz="1200" spc="-1" strike="noStrike">
              <a:latin typeface="Arial"/>
            </a:endParaRPr>
          </a:p>
          <a:p>
            <a:pPr lvl="1" marL="914400" indent="-304560">
              <a:lnSpc>
                <a:spcPct val="100000"/>
              </a:lnSpc>
              <a:buClr>
                <a:srgbClr val="000000"/>
              </a:buClr>
              <a:buFont typeface="StarSymbol"/>
              <a:buChar char="-"/>
              <a:tabLst>
                <a:tab algn="l" pos="0"/>
              </a:tabLst>
            </a:pPr>
            <a:r>
              <a:rPr b="0" lang="en" sz="1200" spc="-1" strike="noStrike">
                <a:latin typeface="Arial"/>
              </a:rPr>
              <a:t>Convolutional layers: 32 filters, kernel size 3, uses rectified linear activation function. This function has become the default activation function for many types of neural networks. it is easier to train and often achieves better performance.</a:t>
            </a:r>
            <a:endParaRPr b="0" lang="en-CA" sz="1200" spc="-1" strike="noStrike">
              <a:latin typeface="Arial"/>
            </a:endParaRPr>
          </a:p>
          <a:p>
            <a:pPr lvl="1" marL="914400" indent="-304560">
              <a:lnSpc>
                <a:spcPct val="100000"/>
              </a:lnSpc>
              <a:buClr>
                <a:srgbClr val="000000"/>
              </a:buClr>
              <a:buFont typeface="StarSymbol"/>
              <a:buChar char="-"/>
              <a:tabLst>
                <a:tab algn="l" pos="0"/>
              </a:tabLst>
            </a:pPr>
            <a:r>
              <a:rPr b="0" lang="en" sz="1200" spc="-1" strike="noStrike">
                <a:latin typeface="Arial"/>
              </a:rPr>
              <a:t>Fully-connected layers: 128 filters</a:t>
            </a:r>
            <a:endParaRPr b="0" lang="en-CA" sz="1200" spc="-1" strike="noStrike">
              <a:latin typeface="Arial"/>
            </a:endParaRPr>
          </a:p>
          <a:p>
            <a:pPr marL="457200" indent="-304560">
              <a:lnSpc>
                <a:spcPct val="100000"/>
              </a:lnSpc>
              <a:buClr>
                <a:srgbClr val="000000"/>
              </a:buClr>
              <a:buFont typeface="Arial"/>
              <a:buChar char="-"/>
              <a:tabLst>
                <a:tab algn="l" pos="0"/>
              </a:tabLst>
            </a:pPr>
            <a:r>
              <a:rPr b="0" lang="en" sz="1200" spc="-1" strike="noStrike">
                <a:latin typeface="Arial"/>
              </a:rPr>
              <a:t>Optimizer: Adam</a:t>
            </a:r>
            <a:endParaRPr b="0" lang="en-CA" sz="1200" spc="-1" strike="noStrike">
              <a:latin typeface="Arial"/>
            </a:endParaRPr>
          </a:p>
          <a:p>
            <a:pPr lvl="1" marL="914400" indent="-304560">
              <a:lnSpc>
                <a:spcPct val="100000"/>
              </a:lnSpc>
              <a:buClr>
                <a:srgbClr val="000000"/>
              </a:buClr>
              <a:buFont typeface="StarSymbol"/>
              <a:buChar char="-"/>
              <a:tabLst>
                <a:tab algn="l" pos="0"/>
              </a:tabLst>
            </a:pPr>
            <a:r>
              <a:rPr b="0" lang="en" sz="1200" spc="-1" strike="noStrike">
                <a:latin typeface="Arial"/>
              </a:rPr>
              <a:t>This seems to be a go-to optimizer for CNN’s, it is a replacement optimization algorithm for stochastic gradient descent.                               Apparently is can handle sparse gradients on noisy problems and is easy to configure and the default configuration parameters do well on most problems.</a:t>
            </a:r>
            <a:endParaRPr b="0" lang="en-CA" sz="1200" spc="-1" strike="noStrike">
              <a:latin typeface="Arial"/>
            </a:endParaRPr>
          </a:p>
          <a:p>
            <a:pPr marL="457200" indent="-304560">
              <a:lnSpc>
                <a:spcPct val="100000"/>
              </a:lnSpc>
              <a:buClr>
                <a:srgbClr val="000000"/>
              </a:buClr>
              <a:buFont typeface="Arial"/>
              <a:buChar char="-"/>
              <a:tabLst>
                <a:tab algn="l" pos="0"/>
              </a:tabLst>
            </a:pPr>
            <a:r>
              <a:rPr b="0" lang="en" sz="1200" spc="-1" strike="noStrike">
                <a:latin typeface="Arial"/>
              </a:rPr>
              <a:t>Loss function: MeanAbsoluteError (tensorflow)</a:t>
            </a:r>
            <a:endParaRPr b="0" lang="en-CA" sz="1200" spc="-1" strike="noStrike">
              <a:latin typeface="Arial"/>
            </a:endParaRPr>
          </a:p>
          <a:p>
            <a:pPr lvl="1" marL="914400" indent="-304560">
              <a:lnSpc>
                <a:spcPct val="100000"/>
              </a:lnSpc>
              <a:buClr>
                <a:srgbClr val="000000"/>
              </a:buClr>
              <a:buFont typeface="StarSymbol"/>
              <a:buChar char="-"/>
              <a:tabLst>
                <a:tab algn="l" pos="0"/>
              </a:tabLst>
            </a:pPr>
            <a:r>
              <a:rPr b="1" lang="en" sz="1200" spc="-1" strike="noStrike">
                <a:latin typeface="Arial"/>
              </a:rPr>
              <a:t>MAE is one of the most simple widespread measures of loss in statistics. Wanted to keep the model simple and consistent with standards.</a:t>
            </a: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r>
              <a:rPr b="0" lang="en" sz="1200" spc="-1" strike="noStrike">
                <a:latin typeface="Arial"/>
              </a:rPr>
              <a:t>MORE INFO: </a:t>
            </a: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r>
              <a:rPr b="1" lang="en" sz="1200" spc="-1" strike="noStrike">
                <a:latin typeface="Arial"/>
              </a:rPr>
              <a:t>ADAM:</a:t>
            </a:r>
            <a:r>
              <a:rPr b="0" lang="en" sz="1200" spc="-1" strike="noStrike">
                <a:latin typeface="Arial"/>
              </a:rPr>
              <a:t> </a:t>
            </a:r>
            <a:r>
              <a:rPr b="0" lang="en" sz="1150" spc="-1" strike="noStrike">
                <a:highlight>
                  <a:srgbClr val="ffffff"/>
                </a:highlight>
                <a:latin typeface="Arial"/>
              </a:rPr>
              <a:t>Adam is a replacement optimization algorithm for stochastic gradient descent for training deep learning models. Adam combines the best properties of the AdaGrad and RMSProp algorithms to provide an optimization algorithm that can handle sparse gradients on noisy problems. Adam is relatively easy to configure where the default configuration parameters do well on most problems. Learning rate is 0.001.</a:t>
            </a:r>
            <a:endParaRPr b="0" lang="en-CA" sz="1150" spc="-1" strike="noStrike">
              <a:latin typeface="Arial"/>
            </a:endParaRPr>
          </a:p>
          <a:p>
            <a:pPr>
              <a:lnSpc>
                <a:spcPct val="100000"/>
              </a:lnSpc>
              <a:tabLst>
                <a:tab algn="l" pos="0"/>
              </a:tabLst>
            </a:pPr>
            <a:endParaRPr b="0" lang="en-CA" sz="1150" spc="-1" strike="noStrike">
              <a:latin typeface="Arial"/>
            </a:endParaRPr>
          </a:p>
          <a:p>
            <a:pPr>
              <a:lnSpc>
                <a:spcPct val="100000"/>
              </a:lnSpc>
              <a:tabLst>
                <a:tab algn="l" pos="0"/>
              </a:tabLst>
            </a:pPr>
            <a:r>
              <a:rPr b="1" lang="en" sz="1150" spc="-1" strike="noStrike">
                <a:highlight>
                  <a:srgbClr val="ffffff"/>
                </a:highlight>
                <a:latin typeface="Arial"/>
              </a:rPr>
              <a:t>DENSELY CONNECTED VS. CONVOLUTIONAL LAYERS:</a:t>
            </a:r>
            <a:r>
              <a:rPr b="0" lang="en" sz="1150" spc="-1" strike="noStrike">
                <a:highlight>
                  <a:srgbClr val="ffffff"/>
                </a:highlight>
                <a:latin typeface="Arial"/>
              </a:rPr>
              <a:t> A densely connected layer provides learning features from all the combinations of the features of the previous layer, whereas a convolutional layer relies on consistent features with a small repetitive field.</a:t>
            </a:r>
            <a:endParaRPr b="0" lang="en-CA" sz="1150" spc="-1" strike="noStrike">
              <a:latin typeface="Arial"/>
            </a:endParaRPr>
          </a:p>
          <a:p>
            <a:pPr>
              <a:lnSpc>
                <a:spcPct val="100000"/>
              </a:lnSpc>
              <a:tabLst>
                <a:tab algn="l" pos="0"/>
              </a:tabLst>
            </a:pPr>
            <a:endParaRPr b="0" lang="en-CA" sz="1150" spc="-1" strike="noStrike">
              <a:latin typeface="Arial"/>
            </a:endParaRPr>
          </a:p>
          <a:p>
            <a:pPr>
              <a:lnSpc>
                <a:spcPct val="100000"/>
              </a:lnSpc>
              <a:tabLst>
                <a:tab algn="l" pos="0"/>
              </a:tabLst>
            </a:pPr>
            <a:r>
              <a:rPr b="1" lang="en" sz="1200" spc="-1" strike="noStrike">
                <a:highlight>
                  <a:srgbClr val="ffffff"/>
                </a:highlight>
                <a:latin typeface="Arial"/>
              </a:rPr>
              <a:t>CONVULTIONAL LAYER - RELU: </a:t>
            </a:r>
            <a:r>
              <a:rPr b="0" lang="en" sz="1150" spc="-1" strike="noStrike">
                <a:highlight>
                  <a:srgbClr val="ffffff"/>
                </a:highlight>
                <a:latin typeface="Arial"/>
              </a:rPr>
              <a:t>The </a:t>
            </a:r>
            <a:r>
              <a:rPr b="1" lang="en" sz="1150" spc="-1" strike="noStrike">
                <a:highlight>
                  <a:srgbClr val="ffffff"/>
                </a:highlight>
                <a:latin typeface="Arial"/>
              </a:rPr>
              <a:t>rectified linear activation function</a:t>
            </a:r>
            <a:r>
              <a:rPr b="0" lang="en" sz="1150" spc="-1" strike="noStrike">
                <a:highlight>
                  <a:srgbClr val="ffffff"/>
                </a:highlight>
                <a:latin typeface="Arial"/>
              </a:rPr>
              <a:t> or </a:t>
            </a:r>
            <a:r>
              <a:rPr b="1" lang="en" sz="1150" spc="-1" strike="noStrike">
                <a:highlight>
                  <a:srgbClr val="ffffff"/>
                </a:highlight>
                <a:latin typeface="Arial"/>
              </a:rPr>
              <a:t>ReLU</a:t>
            </a:r>
            <a:r>
              <a:rPr b="0" lang="en" sz="1150" spc="-1" strike="noStrike">
                <a:highlight>
                  <a:srgbClr val="ffffff"/>
                </a:highlight>
                <a:latin typeface="Arial"/>
              </a:rPr>
              <a:t> for short is a piecewise linear function that will output the input directly if it is positive, otherwise, it will output zero.</a:t>
            </a:r>
            <a:endParaRPr b="0" lang="en-CA" sz="1150" spc="-1" strike="noStrike">
              <a:latin typeface="Arial"/>
            </a:endParaRPr>
          </a:p>
          <a:p>
            <a:pPr>
              <a:lnSpc>
                <a:spcPct val="100000"/>
              </a:lnSpc>
              <a:tabLst>
                <a:tab algn="l" pos="0"/>
              </a:tabLst>
            </a:pPr>
            <a:endParaRPr b="0" lang="en-CA" sz="1150" spc="-1" strike="noStrike">
              <a:latin typeface="Arial"/>
            </a:endParaRPr>
          </a:p>
          <a:p>
            <a:pPr>
              <a:lnSpc>
                <a:spcPct val="100000"/>
              </a:lnSpc>
              <a:tabLst>
                <a:tab algn="l" pos="0"/>
              </a:tabLst>
            </a:pPr>
            <a:r>
              <a:rPr b="0" lang="en" sz="1200" spc="-1" strike="noStrike">
                <a:solidFill>
                  <a:srgbClr val="000000"/>
                </a:solidFill>
                <a:highlight>
                  <a:srgbClr val="ffffff"/>
                </a:highlight>
                <a:latin typeface="Arial"/>
              </a:rPr>
              <a:t>More filters is more features…more precision… more details…. kernel is size of features…</a:t>
            </a:r>
            <a:endParaRPr b="0" lang="en-CA" sz="1200" spc="-1" strike="noStrike">
              <a:latin typeface="Arial"/>
            </a:endParaRPr>
          </a:p>
          <a:p>
            <a:pPr>
              <a:lnSpc>
                <a:spcPct val="100000"/>
              </a:lnSpc>
              <a:tabLst>
                <a:tab algn="l" pos="0"/>
              </a:tabLst>
            </a:pPr>
            <a:endParaRPr b="0" lang="en-CA"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381240" y="685800"/>
            <a:ext cx="6095520" cy="3428640"/>
          </a:xfrm>
          <a:prstGeom prst="rect">
            <a:avLst/>
          </a:prstGeom>
        </p:spPr>
      </p:sp>
      <p:sp>
        <p:nvSpPr>
          <p:cNvPr id="16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Our model shows signs of what we think are overfitting - having higher error in the testing set than in the training set. The testing/training sets have strange patterns of behaviour as well, they do not show the expected learning curve over time. Rather for training it starts and ends in the same place and shows worse performance in the middle. We also initially ran the model using 10 epochs, we had thought the more epochs the better the accuracy, which was not the case.</a:t>
            </a:r>
            <a:endParaRPr b="0" lang="en-CA" sz="1100" spc="-1" strike="noStrike">
              <a:latin typeface="Arial"/>
            </a:endParaRPr>
          </a:p>
          <a:p>
            <a:pPr>
              <a:lnSpc>
                <a:spcPct val="100000"/>
              </a:lnSpc>
              <a:tabLst>
                <a:tab algn="l" pos="0"/>
              </a:tabLst>
            </a:pPr>
            <a:endParaRPr b="0" lang="en-CA" sz="1100" spc="-1" strike="noStrike">
              <a:latin typeface="Arial"/>
            </a:endParaRPr>
          </a:p>
          <a:p>
            <a:pPr>
              <a:lnSpc>
                <a:spcPct val="100000"/>
              </a:lnSpc>
              <a:tabLst>
                <a:tab algn="l" pos="0"/>
              </a:tabLst>
            </a:pPr>
            <a:endParaRPr b="0" lang="en-CA" sz="1100" spc="-1" strike="noStrike">
              <a:latin typeface="Arial"/>
            </a:endParaRPr>
          </a:p>
          <a:p>
            <a:pPr>
              <a:lnSpc>
                <a:spcPct val="100000"/>
              </a:lnSpc>
              <a:tabLst>
                <a:tab algn="l" pos="0"/>
              </a:tabLst>
            </a:pPr>
            <a:endParaRPr b="0" lang="en-CA" sz="1100" spc="-1" strike="noStrike">
              <a:latin typeface="Arial"/>
            </a:endParaRPr>
          </a:p>
          <a:p>
            <a:pPr>
              <a:lnSpc>
                <a:spcPct val="100000"/>
              </a:lnSpc>
              <a:tabLst>
                <a:tab algn="l" pos="0"/>
              </a:tabLst>
            </a:pPr>
            <a:r>
              <a:rPr b="0" lang="en" sz="1100" spc="-1" strike="noStrike">
                <a:solidFill>
                  <a:srgbClr val="595959"/>
                </a:solidFill>
                <a:latin typeface="Arial"/>
              </a:rPr>
              <a:t>MORE INFO:</a:t>
            </a:r>
            <a:endParaRPr b="0" lang="en-CA" sz="1100" spc="-1" strike="noStrike">
              <a:latin typeface="Arial"/>
            </a:endParaRPr>
          </a:p>
          <a:p>
            <a:pPr>
              <a:lnSpc>
                <a:spcPct val="100000"/>
              </a:lnSpc>
              <a:tabLst>
                <a:tab algn="l" pos="0"/>
              </a:tabLst>
            </a:pPr>
            <a:endParaRPr b="0" lang="en-CA" sz="1100" spc="-1" strike="noStrike">
              <a:latin typeface="Arial"/>
            </a:endParaRPr>
          </a:p>
          <a:p>
            <a:pPr>
              <a:lnSpc>
                <a:spcPct val="100000"/>
              </a:lnSpc>
              <a:tabLst>
                <a:tab algn="l" pos="0"/>
              </a:tabLst>
            </a:pPr>
            <a:r>
              <a:rPr b="1" lang="en" sz="1100" spc="-1" strike="noStrike">
                <a:solidFill>
                  <a:srgbClr val="595959"/>
                </a:solidFill>
                <a:latin typeface="Arial"/>
              </a:rPr>
              <a:t>Overfitting:</a:t>
            </a:r>
            <a:r>
              <a:rPr b="0" lang="en" sz="1100" spc="-1" strike="noStrike">
                <a:solidFill>
                  <a:srgbClr val="595959"/>
                </a:solidFill>
                <a:latin typeface="Arial"/>
              </a:rPr>
              <a:t> </a:t>
            </a:r>
            <a:r>
              <a:rPr b="0" lang="en" sz="1150" spc="-1" strike="noStrike">
                <a:solidFill>
                  <a:srgbClr val="595858"/>
                </a:solidFill>
                <a:highlight>
                  <a:srgbClr val="ffffff"/>
                </a:highlight>
                <a:latin typeface="Roboto"/>
                <a:ea typeface="Roboto"/>
              </a:rPr>
              <a:t>Overfitting or high variance in machine learning models occurs when the accuracy of your training dataset, the dataset used to “teach” the model, is greater than your testing accuracy. In terms of ‘loss’, overfitting reveals itself when your model has a low error in the training set and a higher error in the testing set. You can identify this visually by plotting your loss and accuracy metrics and seeing where the performance metrics converge for both datasets.</a:t>
            </a:r>
            <a:endParaRPr b="0" lang="en-CA" sz="1150" spc="-1" strike="noStrike">
              <a:latin typeface="Arial"/>
            </a:endParaRPr>
          </a:p>
          <a:p>
            <a:pPr>
              <a:lnSpc>
                <a:spcPct val="100000"/>
              </a:lnSpc>
              <a:tabLst>
                <a:tab algn="l" pos="0"/>
              </a:tabLst>
            </a:pPr>
            <a:endParaRPr b="0" lang="en-CA" sz="115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381240" y="685800"/>
            <a:ext cx="6095520" cy="3428640"/>
          </a:xfrm>
          <a:prstGeom prst="rect">
            <a:avLst/>
          </a:prstGeom>
        </p:spPr>
      </p:sp>
      <p:sp>
        <p:nvSpPr>
          <p:cNvPr id="16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595959"/>
                </a:solidFill>
                <a:latin typeface="Arial"/>
              </a:rPr>
              <a:t>After getting our model to work, we started trying to make it perform better by changing some parameters and comparing the performances. </a:t>
            </a:r>
            <a:r>
              <a:rPr b="0" lang="en" sz="1100" spc="-1" strike="noStrike">
                <a:solidFill>
                  <a:srgbClr val="595959"/>
                </a:solidFill>
                <a:latin typeface="Arial"/>
              </a:rPr>
              <a:t>We manipulated and tested several different filter and kernel sizes. We know that smaller filter collect more fine grained information whereas bigger filters represent more global, high-level and representative information. We weren’t sure which would actually be best for our network considering that the mask does take up a large portion of the face… then again… facial features are probably more fine grained information. So we decided to manipulate the filters to see what would happen.</a:t>
            </a:r>
            <a:endParaRPr b="0" lang="en-CA" sz="1100" spc="-1" strike="noStrike">
              <a:latin typeface="Arial"/>
            </a:endParaRPr>
          </a:p>
          <a:p>
            <a:pPr>
              <a:lnSpc>
                <a:spcPct val="100000"/>
              </a:lnSpc>
              <a:tabLst>
                <a:tab algn="l" pos="0"/>
              </a:tabLst>
            </a:pPr>
            <a:endParaRPr b="0" lang="en-CA" sz="1100" spc="-1" strike="noStrike">
              <a:latin typeface="Arial"/>
            </a:endParaRPr>
          </a:p>
          <a:p>
            <a:pPr>
              <a:lnSpc>
                <a:spcPct val="100000"/>
              </a:lnSpc>
              <a:tabLst>
                <a:tab algn="l" pos="0"/>
              </a:tabLst>
            </a:pPr>
            <a:r>
              <a:rPr b="0" lang="en" sz="1100" spc="-1" strike="noStrike">
                <a:solidFill>
                  <a:srgbClr val="595959"/>
                </a:solidFill>
                <a:latin typeface="Arial"/>
              </a:rPr>
              <a:t>For the second model we increased the 2nd and 3rd convolutions to 64 filters, and for the third model we increased the kernel size to 9. These were still using the same optimize and loss functions. </a:t>
            </a:r>
            <a:endParaRPr b="0" lang="en-CA" sz="1100" spc="-1" strike="noStrike">
              <a:latin typeface="Arial"/>
            </a:endParaRPr>
          </a:p>
          <a:p>
            <a:pPr>
              <a:lnSpc>
                <a:spcPct val="100000"/>
              </a:lnSpc>
              <a:tabLst>
                <a:tab algn="l" pos="0"/>
              </a:tabLst>
            </a:pPr>
            <a:endParaRPr b="0" lang="en-CA" sz="1100" spc="-1" strike="noStrike">
              <a:latin typeface="Arial"/>
            </a:endParaRPr>
          </a:p>
          <a:p>
            <a:pPr>
              <a:lnSpc>
                <a:spcPct val="100000"/>
              </a:lnSpc>
              <a:tabLst>
                <a:tab algn="l" pos="0"/>
              </a:tabLst>
            </a:pPr>
            <a:r>
              <a:rPr b="0" lang="en" sz="1100" spc="-1" strike="noStrike">
                <a:solidFill>
                  <a:srgbClr val="595959"/>
                </a:solidFill>
                <a:latin typeface="Arial"/>
              </a:rPr>
              <a:t>We can still see that there is overfitting happening with model 2… and although the loss graph for model 3 doesn’t look like overfitting, the accuracy is still questionable. </a:t>
            </a:r>
            <a:endParaRPr b="0" lang="en-CA" sz="1100" spc="-1" strike="noStrike">
              <a:latin typeface="Arial"/>
            </a:endParaRPr>
          </a:p>
          <a:p>
            <a:pPr>
              <a:lnSpc>
                <a:spcPct val="100000"/>
              </a:lnSpc>
              <a:tabLst>
                <a:tab algn="l" pos="0"/>
              </a:tabLst>
            </a:pPr>
            <a:endParaRPr b="0" lang="en-CA" sz="1100" spc="-1" strike="noStrike">
              <a:latin typeface="Arial"/>
            </a:endParaRPr>
          </a:p>
          <a:p>
            <a:pPr>
              <a:lnSpc>
                <a:spcPct val="100000"/>
              </a:lnSpc>
              <a:tabLst>
                <a:tab algn="l" pos="0"/>
              </a:tabLst>
            </a:pPr>
            <a:r>
              <a:rPr b="0" lang="en" sz="1100" spc="-1" strike="noStrike">
                <a:solidFill>
                  <a:srgbClr val="595959"/>
                </a:solidFill>
                <a:latin typeface="Arial"/>
              </a:rPr>
              <a:t>After fine tuning some of these parameters… we realized that this may not actually be the best approach in terms of getting a good model. We were starting to think our model was perhaps too complicated for the problem we were trying to solve. So instead for our final model, we scaled back on some of the parameters to make it more simple...</a:t>
            </a:r>
            <a:endParaRPr b="0" lang="en-CA" sz="1100" spc="-1" strike="noStrike">
              <a:latin typeface="Arial"/>
            </a:endParaRPr>
          </a:p>
          <a:p>
            <a:pPr>
              <a:lnSpc>
                <a:spcPct val="100000"/>
              </a:lnSpc>
              <a:tabLst>
                <a:tab algn="l" pos="0"/>
              </a:tabLst>
            </a:pPr>
            <a:endParaRPr b="0" lang="en-CA" sz="1100" spc="-1" strike="noStrike">
              <a:latin typeface="Arial"/>
            </a:endParaRPr>
          </a:p>
          <a:p>
            <a:pPr>
              <a:lnSpc>
                <a:spcPct val="100000"/>
              </a:lnSpc>
              <a:tabLst>
                <a:tab algn="l" pos="0"/>
              </a:tabLst>
            </a:pPr>
            <a:endParaRPr b="0" lang="en-CA" sz="1100" spc="-1" strike="noStrike">
              <a:latin typeface="Arial"/>
            </a:endParaRPr>
          </a:p>
          <a:p>
            <a:pPr>
              <a:lnSpc>
                <a:spcPct val="100000"/>
              </a:lnSpc>
              <a:tabLst>
                <a:tab algn="l" pos="0"/>
              </a:tabLst>
            </a:pPr>
            <a:endParaRPr b="0" lang="en-CA"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381240" y="685800"/>
            <a:ext cx="6095520" cy="3428640"/>
          </a:xfrm>
          <a:prstGeom prst="rect">
            <a:avLst/>
          </a:prstGeom>
        </p:spPr>
      </p:sp>
      <p:sp>
        <p:nvSpPr>
          <p:cNvPr id="16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latin typeface="Arial"/>
              </a:rPr>
              <a:t>In our final model, we simplified layers to avoid overfitting. We found that our model might be too complex for the problem we were trying to solve (binary classification). We also changed the loss function from the mean absolute error to sparse categorical cross-entropy. </a:t>
            </a:r>
            <a:r>
              <a:rPr b="0" lang="en" sz="1200" spc="-1" strike="noStrike">
                <a:solidFill>
                  <a:srgbClr val="404040"/>
                </a:solidFill>
                <a:highlight>
                  <a:srgbClr val="fcfcfc"/>
                </a:highlight>
                <a:latin typeface="Arial"/>
              </a:rPr>
              <a:t>The problem with mean absolute error is that it does not punish misclassifications enough.</a:t>
            </a: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endParaRPr b="0" lang="en-CA" sz="1200" spc="-1" strike="noStrike">
              <a:latin typeface="Arial"/>
            </a:endParaRPr>
          </a:p>
          <a:p>
            <a:pPr>
              <a:lnSpc>
                <a:spcPct val="100000"/>
              </a:lnSpc>
              <a:tabLst>
                <a:tab algn="l" pos="0"/>
              </a:tabLst>
            </a:pPr>
            <a:r>
              <a:rPr b="0" lang="en" sz="1200" spc="-1" strike="noStrike">
                <a:solidFill>
                  <a:srgbClr val="404040"/>
                </a:solidFill>
                <a:highlight>
                  <a:srgbClr val="fcfcfc"/>
                </a:highlight>
                <a:latin typeface="Arial"/>
              </a:rPr>
              <a:t>The Cross-entropy loss, or log loss, measures the performance of a classification model whose output is a probability value between 0 and 1. Cross-entropy loss increases as the predicted probability diverges from the actual label. Cross-entropy loss </a:t>
            </a:r>
            <a:r>
              <a:rPr b="0" lang="en" sz="1150" spc="-1" strike="noStrike">
                <a:solidFill>
                  <a:srgbClr val="555555"/>
                </a:solidFill>
                <a:highlight>
                  <a:srgbClr val="ffffff"/>
                </a:highlight>
                <a:latin typeface="Arial"/>
              </a:rPr>
              <a:t>is a measure of the difference between two probability distributions for a given random variable or set of events. Lower probability events have more information, higher probability events have less information. Used as a standard loss function. For classification if you get it wrong, it punishes it more.</a:t>
            </a:r>
            <a:endParaRPr b="0" lang="en-CA" sz="1150" spc="-1" strike="noStrike">
              <a:latin typeface="Arial"/>
            </a:endParaRPr>
          </a:p>
          <a:p>
            <a:pPr>
              <a:lnSpc>
                <a:spcPct val="100000"/>
              </a:lnSpc>
              <a:tabLst>
                <a:tab algn="l" pos="0"/>
              </a:tabLst>
            </a:pPr>
            <a:endParaRPr b="0" lang="en-CA" sz="115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381240" y="685800"/>
            <a:ext cx="6095520" cy="3428640"/>
          </a:xfrm>
          <a:prstGeom prst="rect">
            <a:avLst/>
          </a:prstGeom>
        </p:spPr>
      </p:sp>
      <p:sp>
        <p:nvSpPr>
          <p:cNvPr id="169"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200" spc="-1" strike="noStrike">
                <a:solidFill>
                  <a:srgbClr val="595959"/>
                </a:solidFill>
                <a:latin typeface="Arial"/>
              </a:rPr>
              <a:t>We still might be having some overfitting, you can see that the validation line is crossing about the training line for the loss function. We think that increasing our training data would probably be beneficial and could help with overfitting. We are only showing the network 800 examples of correct vs. incorrect masks which may not be enough. You also might notice that we reduced our epochs. Originally we thought </a:t>
            </a:r>
            <a:r>
              <a:rPr b="0" lang="en" sz="1100" spc="-1" strike="noStrike">
                <a:solidFill>
                  <a:srgbClr val="000000"/>
                </a:solidFill>
                <a:latin typeface="Arial"/>
              </a:rPr>
              <a:t>the more epochs the better the accuracy, which was not the case… we looked at several other models and those that were using around 10 epochs had MANY more images than we were using.</a:t>
            </a:r>
            <a:endParaRPr b="0" lang="en-CA"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27" name="PlaceHolder 2"/>
          <p:cNvSpPr>
            <a:spLocks noGrp="1"/>
          </p:cNvSpPr>
          <p:nvPr>
            <p:ph type="body"/>
          </p:nvPr>
        </p:nvSpPr>
        <p:spPr>
          <a:xfrm>
            <a:off x="713160" y="1461960"/>
            <a:ext cx="664272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28" name="PlaceHolder 3"/>
          <p:cNvSpPr>
            <a:spLocks noGrp="1"/>
          </p:cNvSpPr>
          <p:nvPr>
            <p:ph type="body"/>
          </p:nvPr>
        </p:nvSpPr>
        <p:spPr>
          <a:xfrm>
            <a:off x="713160" y="3112560"/>
            <a:ext cx="664272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30" name="PlaceHolder 2"/>
          <p:cNvSpPr>
            <a:spLocks noGrp="1"/>
          </p:cNvSpPr>
          <p:nvPr>
            <p:ph type="body"/>
          </p:nvPr>
        </p:nvSpPr>
        <p:spPr>
          <a:xfrm>
            <a:off x="7131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31" name="PlaceHolder 3"/>
          <p:cNvSpPr>
            <a:spLocks noGrp="1"/>
          </p:cNvSpPr>
          <p:nvPr>
            <p:ph type="body"/>
          </p:nvPr>
        </p:nvSpPr>
        <p:spPr>
          <a:xfrm>
            <a:off x="41169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32" name="PlaceHolder 4"/>
          <p:cNvSpPr>
            <a:spLocks noGrp="1"/>
          </p:cNvSpPr>
          <p:nvPr>
            <p:ph type="body"/>
          </p:nvPr>
        </p:nvSpPr>
        <p:spPr>
          <a:xfrm>
            <a:off x="713160" y="31125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33" name="PlaceHolder 5"/>
          <p:cNvSpPr>
            <a:spLocks noGrp="1"/>
          </p:cNvSpPr>
          <p:nvPr>
            <p:ph type="body"/>
          </p:nvPr>
        </p:nvSpPr>
        <p:spPr>
          <a:xfrm>
            <a:off x="4116960" y="31125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35" name="PlaceHolder 2"/>
          <p:cNvSpPr>
            <a:spLocks noGrp="1"/>
          </p:cNvSpPr>
          <p:nvPr>
            <p:ph type="body"/>
          </p:nvPr>
        </p:nvSpPr>
        <p:spPr>
          <a:xfrm>
            <a:off x="713160" y="14619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36" name="PlaceHolder 3"/>
          <p:cNvSpPr>
            <a:spLocks noGrp="1"/>
          </p:cNvSpPr>
          <p:nvPr>
            <p:ph type="body"/>
          </p:nvPr>
        </p:nvSpPr>
        <p:spPr>
          <a:xfrm>
            <a:off x="2959200" y="14619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37" name="PlaceHolder 4"/>
          <p:cNvSpPr>
            <a:spLocks noGrp="1"/>
          </p:cNvSpPr>
          <p:nvPr>
            <p:ph type="body"/>
          </p:nvPr>
        </p:nvSpPr>
        <p:spPr>
          <a:xfrm>
            <a:off x="5205240" y="14619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38" name="PlaceHolder 5"/>
          <p:cNvSpPr>
            <a:spLocks noGrp="1"/>
          </p:cNvSpPr>
          <p:nvPr>
            <p:ph type="body"/>
          </p:nvPr>
        </p:nvSpPr>
        <p:spPr>
          <a:xfrm>
            <a:off x="713160" y="31125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39" name="PlaceHolder 6"/>
          <p:cNvSpPr>
            <a:spLocks noGrp="1"/>
          </p:cNvSpPr>
          <p:nvPr>
            <p:ph type="body"/>
          </p:nvPr>
        </p:nvSpPr>
        <p:spPr>
          <a:xfrm>
            <a:off x="2959200" y="31125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40" name="PlaceHolder 7"/>
          <p:cNvSpPr>
            <a:spLocks noGrp="1"/>
          </p:cNvSpPr>
          <p:nvPr>
            <p:ph type="body"/>
          </p:nvPr>
        </p:nvSpPr>
        <p:spPr>
          <a:xfrm>
            <a:off x="5205240" y="31125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46" name="PlaceHolder 2"/>
          <p:cNvSpPr>
            <a:spLocks noGrp="1"/>
          </p:cNvSpPr>
          <p:nvPr>
            <p:ph type="subTitle"/>
          </p:nvPr>
        </p:nvSpPr>
        <p:spPr>
          <a:xfrm>
            <a:off x="713160" y="1461960"/>
            <a:ext cx="6642720" cy="315936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48" name="PlaceHolder 2"/>
          <p:cNvSpPr>
            <a:spLocks noGrp="1"/>
          </p:cNvSpPr>
          <p:nvPr>
            <p:ph type="body"/>
          </p:nvPr>
        </p:nvSpPr>
        <p:spPr>
          <a:xfrm>
            <a:off x="713160" y="1461960"/>
            <a:ext cx="6642720" cy="315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50" name="PlaceHolder 2"/>
          <p:cNvSpPr>
            <a:spLocks noGrp="1"/>
          </p:cNvSpPr>
          <p:nvPr>
            <p:ph type="body"/>
          </p:nvPr>
        </p:nvSpPr>
        <p:spPr>
          <a:xfrm>
            <a:off x="713160" y="1461960"/>
            <a:ext cx="3241440" cy="3159360"/>
          </a:xfrm>
          <a:prstGeom prst="rect">
            <a:avLst/>
          </a:prstGeom>
        </p:spPr>
        <p:txBody>
          <a:bodyPr lIns="0" rIns="0" tIns="0" bIns="0">
            <a:normAutofit/>
          </a:bodyPr>
          <a:p>
            <a:endParaRPr b="0" lang="en-CA" sz="1400" spc="-1" strike="noStrike">
              <a:solidFill>
                <a:srgbClr val="000000"/>
              </a:solidFill>
              <a:latin typeface="Arial"/>
            </a:endParaRPr>
          </a:p>
        </p:txBody>
      </p:sp>
      <p:sp>
        <p:nvSpPr>
          <p:cNvPr id="51" name="PlaceHolder 3"/>
          <p:cNvSpPr>
            <a:spLocks noGrp="1"/>
          </p:cNvSpPr>
          <p:nvPr>
            <p:ph type="body"/>
          </p:nvPr>
        </p:nvSpPr>
        <p:spPr>
          <a:xfrm>
            <a:off x="4116960" y="1461960"/>
            <a:ext cx="3241440" cy="315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713160" y="380160"/>
            <a:ext cx="6642720" cy="26546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55" name="PlaceHolder 2"/>
          <p:cNvSpPr>
            <a:spLocks noGrp="1"/>
          </p:cNvSpPr>
          <p:nvPr>
            <p:ph type="body"/>
          </p:nvPr>
        </p:nvSpPr>
        <p:spPr>
          <a:xfrm>
            <a:off x="7131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56" name="PlaceHolder 3"/>
          <p:cNvSpPr>
            <a:spLocks noGrp="1"/>
          </p:cNvSpPr>
          <p:nvPr>
            <p:ph type="body"/>
          </p:nvPr>
        </p:nvSpPr>
        <p:spPr>
          <a:xfrm>
            <a:off x="4116960" y="1461960"/>
            <a:ext cx="3241440" cy="3159360"/>
          </a:xfrm>
          <a:prstGeom prst="rect">
            <a:avLst/>
          </a:prstGeom>
        </p:spPr>
        <p:txBody>
          <a:bodyPr lIns="0" rIns="0" tIns="0" bIns="0">
            <a:normAutofit/>
          </a:bodyPr>
          <a:p>
            <a:endParaRPr b="0" lang="en-CA" sz="1400" spc="-1" strike="noStrike">
              <a:solidFill>
                <a:srgbClr val="000000"/>
              </a:solidFill>
              <a:latin typeface="Arial"/>
            </a:endParaRPr>
          </a:p>
        </p:txBody>
      </p:sp>
      <p:sp>
        <p:nvSpPr>
          <p:cNvPr id="57" name="PlaceHolder 4"/>
          <p:cNvSpPr>
            <a:spLocks noGrp="1"/>
          </p:cNvSpPr>
          <p:nvPr>
            <p:ph type="body"/>
          </p:nvPr>
        </p:nvSpPr>
        <p:spPr>
          <a:xfrm>
            <a:off x="713160" y="31125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6" name="PlaceHolder 2"/>
          <p:cNvSpPr>
            <a:spLocks noGrp="1"/>
          </p:cNvSpPr>
          <p:nvPr>
            <p:ph type="subTitle"/>
          </p:nvPr>
        </p:nvSpPr>
        <p:spPr>
          <a:xfrm>
            <a:off x="713160" y="1461960"/>
            <a:ext cx="6642720" cy="315936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59" name="PlaceHolder 2"/>
          <p:cNvSpPr>
            <a:spLocks noGrp="1"/>
          </p:cNvSpPr>
          <p:nvPr>
            <p:ph type="body"/>
          </p:nvPr>
        </p:nvSpPr>
        <p:spPr>
          <a:xfrm>
            <a:off x="713160" y="1461960"/>
            <a:ext cx="3241440" cy="3159360"/>
          </a:xfrm>
          <a:prstGeom prst="rect">
            <a:avLst/>
          </a:prstGeom>
        </p:spPr>
        <p:txBody>
          <a:bodyPr lIns="0" rIns="0" tIns="0" bIns="0">
            <a:normAutofit/>
          </a:bodyPr>
          <a:p>
            <a:endParaRPr b="0" lang="en-CA" sz="1400" spc="-1" strike="noStrike">
              <a:solidFill>
                <a:srgbClr val="000000"/>
              </a:solidFill>
              <a:latin typeface="Arial"/>
            </a:endParaRPr>
          </a:p>
        </p:txBody>
      </p:sp>
      <p:sp>
        <p:nvSpPr>
          <p:cNvPr id="60" name="PlaceHolder 3"/>
          <p:cNvSpPr>
            <a:spLocks noGrp="1"/>
          </p:cNvSpPr>
          <p:nvPr>
            <p:ph type="body"/>
          </p:nvPr>
        </p:nvSpPr>
        <p:spPr>
          <a:xfrm>
            <a:off x="41169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61" name="PlaceHolder 4"/>
          <p:cNvSpPr>
            <a:spLocks noGrp="1"/>
          </p:cNvSpPr>
          <p:nvPr>
            <p:ph type="body"/>
          </p:nvPr>
        </p:nvSpPr>
        <p:spPr>
          <a:xfrm>
            <a:off x="4116960" y="31125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63" name="PlaceHolder 2"/>
          <p:cNvSpPr>
            <a:spLocks noGrp="1"/>
          </p:cNvSpPr>
          <p:nvPr>
            <p:ph type="body"/>
          </p:nvPr>
        </p:nvSpPr>
        <p:spPr>
          <a:xfrm>
            <a:off x="7131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64" name="PlaceHolder 3"/>
          <p:cNvSpPr>
            <a:spLocks noGrp="1"/>
          </p:cNvSpPr>
          <p:nvPr>
            <p:ph type="body"/>
          </p:nvPr>
        </p:nvSpPr>
        <p:spPr>
          <a:xfrm>
            <a:off x="41169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65" name="PlaceHolder 4"/>
          <p:cNvSpPr>
            <a:spLocks noGrp="1"/>
          </p:cNvSpPr>
          <p:nvPr>
            <p:ph type="body"/>
          </p:nvPr>
        </p:nvSpPr>
        <p:spPr>
          <a:xfrm>
            <a:off x="713160" y="3112560"/>
            <a:ext cx="664272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67" name="PlaceHolder 2"/>
          <p:cNvSpPr>
            <a:spLocks noGrp="1"/>
          </p:cNvSpPr>
          <p:nvPr>
            <p:ph type="body"/>
          </p:nvPr>
        </p:nvSpPr>
        <p:spPr>
          <a:xfrm>
            <a:off x="713160" y="1461960"/>
            <a:ext cx="664272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68" name="PlaceHolder 3"/>
          <p:cNvSpPr>
            <a:spLocks noGrp="1"/>
          </p:cNvSpPr>
          <p:nvPr>
            <p:ph type="body"/>
          </p:nvPr>
        </p:nvSpPr>
        <p:spPr>
          <a:xfrm>
            <a:off x="713160" y="3112560"/>
            <a:ext cx="664272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70" name="PlaceHolder 2"/>
          <p:cNvSpPr>
            <a:spLocks noGrp="1"/>
          </p:cNvSpPr>
          <p:nvPr>
            <p:ph type="body"/>
          </p:nvPr>
        </p:nvSpPr>
        <p:spPr>
          <a:xfrm>
            <a:off x="7131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71" name="PlaceHolder 3"/>
          <p:cNvSpPr>
            <a:spLocks noGrp="1"/>
          </p:cNvSpPr>
          <p:nvPr>
            <p:ph type="body"/>
          </p:nvPr>
        </p:nvSpPr>
        <p:spPr>
          <a:xfrm>
            <a:off x="41169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72" name="PlaceHolder 4"/>
          <p:cNvSpPr>
            <a:spLocks noGrp="1"/>
          </p:cNvSpPr>
          <p:nvPr>
            <p:ph type="body"/>
          </p:nvPr>
        </p:nvSpPr>
        <p:spPr>
          <a:xfrm>
            <a:off x="713160" y="31125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73" name="PlaceHolder 5"/>
          <p:cNvSpPr>
            <a:spLocks noGrp="1"/>
          </p:cNvSpPr>
          <p:nvPr>
            <p:ph type="body"/>
          </p:nvPr>
        </p:nvSpPr>
        <p:spPr>
          <a:xfrm>
            <a:off x="4116960" y="31125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75" name="PlaceHolder 2"/>
          <p:cNvSpPr>
            <a:spLocks noGrp="1"/>
          </p:cNvSpPr>
          <p:nvPr>
            <p:ph type="body"/>
          </p:nvPr>
        </p:nvSpPr>
        <p:spPr>
          <a:xfrm>
            <a:off x="713160" y="14619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76" name="PlaceHolder 3"/>
          <p:cNvSpPr>
            <a:spLocks noGrp="1"/>
          </p:cNvSpPr>
          <p:nvPr>
            <p:ph type="body"/>
          </p:nvPr>
        </p:nvSpPr>
        <p:spPr>
          <a:xfrm>
            <a:off x="2959200" y="14619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77" name="PlaceHolder 4"/>
          <p:cNvSpPr>
            <a:spLocks noGrp="1"/>
          </p:cNvSpPr>
          <p:nvPr>
            <p:ph type="body"/>
          </p:nvPr>
        </p:nvSpPr>
        <p:spPr>
          <a:xfrm>
            <a:off x="5205240" y="14619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78" name="PlaceHolder 5"/>
          <p:cNvSpPr>
            <a:spLocks noGrp="1"/>
          </p:cNvSpPr>
          <p:nvPr>
            <p:ph type="body"/>
          </p:nvPr>
        </p:nvSpPr>
        <p:spPr>
          <a:xfrm>
            <a:off x="713160" y="31125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79" name="PlaceHolder 6"/>
          <p:cNvSpPr>
            <a:spLocks noGrp="1"/>
          </p:cNvSpPr>
          <p:nvPr>
            <p:ph type="body"/>
          </p:nvPr>
        </p:nvSpPr>
        <p:spPr>
          <a:xfrm>
            <a:off x="2959200" y="31125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80" name="PlaceHolder 7"/>
          <p:cNvSpPr>
            <a:spLocks noGrp="1"/>
          </p:cNvSpPr>
          <p:nvPr>
            <p:ph type="body"/>
          </p:nvPr>
        </p:nvSpPr>
        <p:spPr>
          <a:xfrm>
            <a:off x="5205240" y="3112560"/>
            <a:ext cx="213876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8" name="PlaceHolder 2"/>
          <p:cNvSpPr>
            <a:spLocks noGrp="1"/>
          </p:cNvSpPr>
          <p:nvPr>
            <p:ph type="body"/>
          </p:nvPr>
        </p:nvSpPr>
        <p:spPr>
          <a:xfrm>
            <a:off x="713160" y="1461960"/>
            <a:ext cx="6642720" cy="315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10" name="PlaceHolder 2"/>
          <p:cNvSpPr>
            <a:spLocks noGrp="1"/>
          </p:cNvSpPr>
          <p:nvPr>
            <p:ph type="body"/>
          </p:nvPr>
        </p:nvSpPr>
        <p:spPr>
          <a:xfrm>
            <a:off x="713160" y="1461960"/>
            <a:ext cx="3241440" cy="3159360"/>
          </a:xfrm>
          <a:prstGeom prst="rect">
            <a:avLst/>
          </a:prstGeom>
        </p:spPr>
        <p:txBody>
          <a:bodyPr lIns="0" rIns="0" tIns="0" bIns="0">
            <a:normAutofit/>
          </a:bodyPr>
          <a:p>
            <a:endParaRPr b="0" lang="en-CA" sz="1400" spc="-1" strike="noStrike">
              <a:solidFill>
                <a:srgbClr val="000000"/>
              </a:solidFill>
              <a:latin typeface="Arial"/>
            </a:endParaRPr>
          </a:p>
        </p:txBody>
      </p:sp>
      <p:sp>
        <p:nvSpPr>
          <p:cNvPr id="11" name="PlaceHolder 3"/>
          <p:cNvSpPr>
            <a:spLocks noGrp="1"/>
          </p:cNvSpPr>
          <p:nvPr>
            <p:ph type="body"/>
          </p:nvPr>
        </p:nvSpPr>
        <p:spPr>
          <a:xfrm>
            <a:off x="4116960" y="1461960"/>
            <a:ext cx="3241440" cy="315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13160" y="380160"/>
            <a:ext cx="6642720" cy="26546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15" name="PlaceHolder 2"/>
          <p:cNvSpPr>
            <a:spLocks noGrp="1"/>
          </p:cNvSpPr>
          <p:nvPr>
            <p:ph type="body"/>
          </p:nvPr>
        </p:nvSpPr>
        <p:spPr>
          <a:xfrm>
            <a:off x="7131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16" name="PlaceHolder 3"/>
          <p:cNvSpPr>
            <a:spLocks noGrp="1"/>
          </p:cNvSpPr>
          <p:nvPr>
            <p:ph type="body"/>
          </p:nvPr>
        </p:nvSpPr>
        <p:spPr>
          <a:xfrm>
            <a:off x="4116960" y="1461960"/>
            <a:ext cx="3241440" cy="3159360"/>
          </a:xfrm>
          <a:prstGeom prst="rect">
            <a:avLst/>
          </a:prstGeom>
        </p:spPr>
        <p:txBody>
          <a:bodyPr lIns="0" rIns="0" tIns="0" bIns="0">
            <a:normAutofit/>
          </a:bodyPr>
          <a:p>
            <a:endParaRPr b="0" lang="en-CA" sz="1400" spc="-1" strike="noStrike">
              <a:solidFill>
                <a:srgbClr val="000000"/>
              </a:solidFill>
              <a:latin typeface="Arial"/>
            </a:endParaRPr>
          </a:p>
        </p:txBody>
      </p:sp>
      <p:sp>
        <p:nvSpPr>
          <p:cNvPr id="17" name="PlaceHolder 4"/>
          <p:cNvSpPr>
            <a:spLocks noGrp="1"/>
          </p:cNvSpPr>
          <p:nvPr>
            <p:ph type="body"/>
          </p:nvPr>
        </p:nvSpPr>
        <p:spPr>
          <a:xfrm>
            <a:off x="713160" y="31125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19" name="PlaceHolder 2"/>
          <p:cNvSpPr>
            <a:spLocks noGrp="1"/>
          </p:cNvSpPr>
          <p:nvPr>
            <p:ph type="body"/>
          </p:nvPr>
        </p:nvSpPr>
        <p:spPr>
          <a:xfrm>
            <a:off x="713160" y="1461960"/>
            <a:ext cx="3241440" cy="3159360"/>
          </a:xfrm>
          <a:prstGeom prst="rect">
            <a:avLst/>
          </a:prstGeom>
        </p:spPr>
        <p:txBody>
          <a:bodyPr lIns="0" rIns="0" tIns="0" bIns="0">
            <a:normAutofit/>
          </a:bodyPr>
          <a:p>
            <a:endParaRPr b="0" lang="en-CA" sz="1400" spc="-1" strike="noStrike">
              <a:solidFill>
                <a:srgbClr val="000000"/>
              </a:solidFill>
              <a:latin typeface="Arial"/>
            </a:endParaRPr>
          </a:p>
        </p:txBody>
      </p:sp>
      <p:sp>
        <p:nvSpPr>
          <p:cNvPr id="20" name="PlaceHolder 3"/>
          <p:cNvSpPr>
            <a:spLocks noGrp="1"/>
          </p:cNvSpPr>
          <p:nvPr>
            <p:ph type="body"/>
          </p:nvPr>
        </p:nvSpPr>
        <p:spPr>
          <a:xfrm>
            <a:off x="41169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21" name="PlaceHolder 4"/>
          <p:cNvSpPr>
            <a:spLocks noGrp="1"/>
          </p:cNvSpPr>
          <p:nvPr>
            <p:ph type="body"/>
          </p:nvPr>
        </p:nvSpPr>
        <p:spPr>
          <a:xfrm>
            <a:off x="4116960" y="31125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13160" y="380160"/>
            <a:ext cx="66427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23" name="PlaceHolder 2"/>
          <p:cNvSpPr>
            <a:spLocks noGrp="1"/>
          </p:cNvSpPr>
          <p:nvPr>
            <p:ph type="body"/>
          </p:nvPr>
        </p:nvSpPr>
        <p:spPr>
          <a:xfrm>
            <a:off x="7131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24" name="PlaceHolder 3"/>
          <p:cNvSpPr>
            <a:spLocks noGrp="1"/>
          </p:cNvSpPr>
          <p:nvPr>
            <p:ph type="body"/>
          </p:nvPr>
        </p:nvSpPr>
        <p:spPr>
          <a:xfrm>
            <a:off x="4116960" y="1461960"/>
            <a:ext cx="3241440" cy="1506960"/>
          </a:xfrm>
          <a:prstGeom prst="rect">
            <a:avLst/>
          </a:prstGeom>
        </p:spPr>
        <p:txBody>
          <a:bodyPr lIns="0" rIns="0" tIns="0" bIns="0">
            <a:normAutofit/>
          </a:bodyPr>
          <a:p>
            <a:endParaRPr b="0" lang="en-CA" sz="1400" spc="-1" strike="noStrike">
              <a:solidFill>
                <a:srgbClr val="000000"/>
              </a:solidFill>
              <a:latin typeface="Arial"/>
            </a:endParaRPr>
          </a:p>
        </p:txBody>
      </p:sp>
      <p:sp>
        <p:nvSpPr>
          <p:cNvPr id="25" name="PlaceHolder 4"/>
          <p:cNvSpPr>
            <a:spLocks noGrp="1"/>
          </p:cNvSpPr>
          <p:nvPr>
            <p:ph type="body"/>
          </p:nvPr>
        </p:nvSpPr>
        <p:spPr>
          <a:xfrm>
            <a:off x="713160" y="3112560"/>
            <a:ext cx="6642720" cy="1506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737d"/>
        </a:solidFill>
      </p:bgPr>
    </p:bg>
    <p:spTree>
      <p:nvGrpSpPr>
        <p:cNvPr id="1" name=""/>
        <p:cNvGrpSpPr/>
        <p:nvPr/>
      </p:nvGrpSpPr>
      <p:grpSpPr>
        <a:xfrm>
          <a:off x="0" y="0"/>
          <a:ext cx="0" cy="0"/>
          <a:chOff x="0" y="0"/>
          <a:chExt cx="0" cy="0"/>
        </a:xfrm>
      </p:grpSpPr>
      <p:sp>
        <p:nvSpPr>
          <p:cNvPr id="0" name="PlaceHolder 1"/>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A1920EEC-F1F7-43E1-B9F2-BB4A2339DEF6}" type="slidenum">
              <a:rPr b="0" lang="en" sz="1000" spc="-1" strike="noStrike">
                <a:solidFill>
                  <a:srgbClr val="595959"/>
                </a:solidFill>
                <a:latin typeface="Arial"/>
                <a:ea typeface="Arial"/>
              </a:rPr>
              <a:t>1</a:t>
            </a:fld>
            <a:endParaRPr b="0" lang="en-CA" sz="1000" spc="-1" strike="noStrike">
              <a:latin typeface="Times New Roman"/>
            </a:endParaRPr>
          </a:p>
        </p:txBody>
      </p:sp>
      <p:sp>
        <p:nvSpPr>
          <p:cNvPr id="1" name="PlaceHolder 2"/>
          <p:cNvSpPr>
            <a:spLocks noGrp="1"/>
          </p:cNvSpPr>
          <p:nvPr>
            <p:ph type="title"/>
          </p:nvPr>
        </p:nvSpPr>
        <p:spPr>
          <a:xfrm>
            <a:off x="713160" y="785160"/>
            <a:ext cx="5950440" cy="1802520"/>
          </a:xfrm>
          <a:prstGeom prst="rect">
            <a:avLst/>
          </a:prstGeom>
        </p:spPr>
        <p:txBody>
          <a:bodyPr tIns="91440" bIns="91440" anchor="ctr">
            <a:noAutofit/>
          </a:bodyPr>
          <a:p>
            <a:r>
              <a:rPr b="0" lang="en-CA" sz="5700" spc="-1" strike="noStrike">
                <a:solidFill>
                  <a:srgbClr val="000000"/>
                </a:solidFill>
                <a:latin typeface="Arial"/>
              </a:rPr>
              <a:t>Click to edit the title text format</a:t>
            </a:r>
            <a:endParaRPr b="0" lang="en-CA" sz="5700" spc="-1" strike="noStrike">
              <a:solidFill>
                <a:srgbClr val="000000"/>
              </a:solidFill>
              <a:latin typeface="Arial"/>
            </a:endParaRPr>
          </a:p>
        </p:txBody>
      </p:sp>
      <p:sp>
        <p:nvSpPr>
          <p:cNvPr id="2" name="CustomShape 3"/>
          <p:cNvSpPr/>
          <p:nvPr/>
        </p:nvSpPr>
        <p:spPr>
          <a:xfrm>
            <a:off x="6735960" y="0"/>
            <a:ext cx="2147400" cy="5143320"/>
          </a:xfrm>
          <a:prstGeom prst="rect">
            <a:avLst/>
          </a:prstGeom>
          <a:solidFill>
            <a:schemeClr val="lt1"/>
          </a:solidFill>
          <a:ln>
            <a:noFill/>
          </a:ln>
        </p:spPr>
        <p:style>
          <a:lnRef idx="0"/>
          <a:fillRef idx="0"/>
          <a:effectRef idx="0"/>
          <a:fontRef idx="minor"/>
        </p:style>
      </p:sp>
      <p:sp>
        <p:nvSpPr>
          <p:cNvPr id="3" name="CustomShape 4"/>
          <p:cNvSpPr/>
          <p:nvPr/>
        </p:nvSpPr>
        <p:spPr>
          <a:xfrm rot="18900000">
            <a:off x="5488920" y="725400"/>
            <a:ext cx="1922040" cy="1922040"/>
          </a:xfrm>
          <a:prstGeom prst="rect">
            <a:avLst/>
          </a:prstGeom>
          <a:solidFill>
            <a:schemeClr val="accent6"/>
          </a:solidFill>
          <a:ln>
            <a:noFill/>
          </a:ln>
        </p:spPr>
        <p:style>
          <a:lnRef idx="0"/>
          <a:fillRef idx="0"/>
          <a:effectRef idx="0"/>
          <a:fontRef idx="minor"/>
        </p:style>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1400" spc="-1" strike="noStrike">
                <a:solidFill>
                  <a:srgbClr val="000000"/>
                </a:solidFill>
                <a:latin typeface="Arial"/>
              </a:rPr>
              <a:t>Click to edit the outline text format</a:t>
            </a:r>
            <a:endParaRPr b="0" lang="en-CA"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CA" sz="1400" spc="-1" strike="noStrike">
                <a:solidFill>
                  <a:srgbClr val="000000"/>
                </a:solidFill>
                <a:latin typeface="Arial"/>
              </a:rPr>
              <a:t>Second Outline Level</a:t>
            </a:r>
            <a:endParaRPr b="0" lang="en-CA"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CA" sz="1400" spc="-1" strike="noStrike">
                <a:solidFill>
                  <a:srgbClr val="000000"/>
                </a:solidFill>
                <a:latin typeface="Arial"/>
              </a:rPr>
              <a:t>Third Outline Level</a:t>
            </a:r>
            <a:endParaRPr b="0" lang="en-CA"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CA" sz="1400" spc="-1" strike="noStrike">
                <a:solidFill>
                  <a:srgbClr val="000000"/>
                </a:solidFill>
                <a:latin typeface="Arial"/>
              </a:rPr>
              <a:t>Fourth Outline Level</a:t>
            </a:r>
            <a:endParaRPr b="0" lang="en-CA"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CA" sz="2000" spc="-1" strike="noStrike">
                <a:solidFill>
                  <a:srgbClr val="000000"/>
                </a:solidFill>
                <a:latin typeface="Arial"/>
              </a:rPr>
              <a:t>Fifth Outline Level</a:t>
            </a:r>
            <a:endParaRPr b="0" lang="en-CA"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CA" sz="2000" spc="-1" strike="noStrike">
                <a:solidFill>
                  <a:srgbClr val="000000"/>
                </a:solidFill>
                <a:latin typeface="Arial"/>
              </a:rPr>
              <a:t>Sixth Outline Level</a:t>
            </a:r>
            <a:endParaRPr b="0" lang="en-CA"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CA" sz="2000" spc="-1" strike="noStrike">
                <a:solidFill>
                  <a:srgbClr val="000000"/>
                </a:solidFill>
                <a:latin typeface="Arial"/>
              </a:rPr>
              <a:t>Seventh Outline Level</a:t>
            </a:r>
            <a:endParaRPr b="0" lang="en-CA"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13160" y="380160"/>
            <a:ext cx="6642720" cy="572400"/>
          </a:xfrm>
          <a:prstGeom prst="rect">
            <a:avLst/>
          </a:prstGeom>
        </p:spPr>
        <p:txBody>
          <a:bodyPr tIns="91440" bIns="91440">
            <a:noAutofit/>
          </a:bodyPr>
          <a:p>
            <a:r>
              <a:rPr b="0" lang="en-CA" sz="2400" spc="-1" strike="noStrike">
                <a:solidFill>
                  <a:srgbClr val="000000"/>
                </a:solidFill>
                <a:latin typeface="Arial"/>
              </a:rPr>
              <a:t>Click to edit the title text format</a:t>
            </a:r>
            <a:endParaRPr b="0" lang="en-CA" sz="2400" spc="-1" strike="noStrike">
              <a:solidFill>
                <a:srgbClr val="000000"/>
              </a:solidFill>
              <a:latin typeface="Arial"/>
            </a:endParaRPr>
          </a:p>
        </p:txBody>
      </p:sp>
      <p:sp>
        <p:nvSpPr>
          <p:cNvPr id="42" name="PlaceHolder 2"/>
          <p:cNvSpPr>
            <a:spLocks noGrp="1"/>
          </p:cNvSpPr>
          <p:nvPr>
            <p:ph type="body"/>
          </p:nvPr>
        </p:nvSpPr>
        <p:spPr>
          <a:xfrm>
            <a:off x="713160" y="1461960"/>
            <a:ext cx="6642720" cy="31593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CA" sz="1600" spc="-1" strike="noStrike">
                <a:solidFill>
                  <a:srgbClr val="000000"/>
                </a:solidFill>
                <a:latin typeface="Arial"/>
              </a:rPr>
              <a:t>Click to edit the outline text format</a:t>
            </a:r>
            <a:endParaRPr b="0" lang="en-CA"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CA" sz="1600" spc="-1" strike="noStrike">
                <a:solidFill>
                  <a:srgbClr val="000000"/>
                </a:solidFill>
                <a:latin typeface="Arial"/>
              </a:rPr>
              <a:t>Second Outline Level</a:t>
            </a:r>
            <a:endParaRPr b="0" lang="en-CA"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CA" sz="1600" spc="-1" strike="noStrike">
                <a:solidFill>
                  <a:srgbClr val="000000"/>
                </a:solidFill>
                <a:latin typeface="Arial"/>
              </a:rPr>
              <a:t>Third Outline Level</a:t>
            </a:r>
            <a:endParaRPr b="0" lang="en-CA"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CA" sz="1600" spc="-1" strike="noStrike">
                <a:solidFill>
                  <a:srgbClr val="000000"/>
                </a:solidFill>
                <a:latin typeface="Arial"/>
              </a:rPr>
              <a:t>Fourth Outline Level</a:t>
            </a:r>
            <a:endParaRPr b="0" lang="en-CA"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CA" sz="1600" spc="-1" strike="noStrike">
                <a:solidFill>
                  <a:srgbClr val="000000"/>
                </a:solidFill>
                <a:latin typeface="Arial"/>
              </a:rPr>
              <a:t>Fifth Outline Level</a:t>
            </a:r>
            <a:endParaRPr b="0" lang="en-CA"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CA" sz="1600" spc="-1" strike="noStrike">
                <a:solidFill>
                  <a:srgbClr val="000000"/>
                </a:solidFill>
                <a:latin typeface="Arial"/>
              </a:rPr>
              <a:t>Sixth Outline Level</a:t>
            </a:r>
            <a:endParaRPr b="0" lang="en-CA"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CA" sz="1600" spc="-1" strike="noStrike">
                <a:solidFill>
                  <a:srgbClr val="000000"/>
                </a:solidFill>
                <a:latin typeface="Arial"/>
              </a:rPr>
              <a:t>Seventh Outline Level</a:t>
            </a:r>
            <a:endParaRPr b="0" lang="en-CA" sz="1600" spc="-1" strike="noStrike">
              <a:solidFill>
                <a:srgbClr val="000000"/>
              </a:solidFill>
              <a:latin typeface="Arial"/>
            </a:endParaRPr>
          </a:p>
        </p:txBody>
      </p:sp>
      <p:sp>
        <p:nvSpPr>
          <p:cNvPr id="43" name="CustomShape 3"/>
          <p:cNvSpPr/>
          <p:nvPr/>
        </p:nvSpPr>
        <p:spPr>
          <a:xfrm>
            <a:off x="8084880" y="0"/>
            <a:ext cx="797760" cy="5150160"/>
          </a:xfrm>
          <a:prstGeom prst="rect">
            <a:avLst/>
          </a:prstGeom>
          <a:solidFill>
            <a:schemeClr val="accent1"/>
          </a:solidFill>
          <a:ln>
            <a:noFill/>
          </a:ln>
        </p:spPr>
        <p:style>
          <a:lnRef idx="0"/>
          <a:fillRef idx="0"/>
          <a:effectRef idx="0"/>
          <a:fontRef idx="minor"/>
        </p:style>
      </p:sp>
      <p:sp>
        <p:nvSpPr>
          <p:cNvPr id="44" name="CustomShape 4"/>
          <p:cNvSpPr/>
          <p:nvPr/>
        </p:nvSpPr>
        <p:spPr>
          <a:xfrm rot="18900000">
            <a:off x="8601840" y="4236120"/>
            <a:ext cx="569520" cy="569520"/>
          </a:xfrm>
          <a:prstGeom prst="rect">
            <a:avLst/>
          </a:prstGeom>
          <a:solidFill>
            <a:schemeClr val="lt1"/>
          </a:solidFill>
          <a:ln>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3.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3.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3.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3.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rot="5400000">
            <a:off x="5415840" y="874800"/>
            <a:ext cx="3195720" cy="1622520"/>
          </a:xfrm>
          <a:prstGeom prst="triangle">
            <a:avLst>
              <a:gd name="adj" fmla="val 50000"/>
            </a:avLst>
          </a:prstGeom>
          <a:solidFill>
            <a:srgbClr val="94d9e0"/>
          </a:solidFill>
          <a:ln w="9360">
            <a:solidFill>
              <a:srgbClr val="94d9e0"/>
            </a:solidFill>
            <a:round/>
          </a:ln>
        </p:spPr>
        <p:style>
          <a:lnRef idx="0"/>
          <a:fillRef idx="0"/>
          <a:effectRef idx="0"/>
          <a:fontRef idx="minor"/>
        </p:style>
      </p:sp>
      <p:sp>
        <p:nvSpPr>
          <p:cNvPr id="88" name="CustomShape 2"/>
          <p:cNvSpPr/>
          <p:nvPr/>
        </p:nvSpPr>
        <p:spPr>
          <a:xfrm>
            <a:off x="0" y="0"/>
            <a:ext cx="6736320" cy="5138640"/>
          </a:xfrm>
          <a:prstGeom prst="rect">
            <a:avLst/>
          </a:prstGeom>
          <a:solidFill>
            <a:srgbClr val="94d9e0"/>
          </a:solidFill>
          <a:ln w="9360">
            <a:solidFill>
              <a:srgbClr val="94d9e0"/>
            </a:solidFill>
            <a:round/>
          </a:ln>
        </p:spPr>
        <p:style>
          <a:lnRef idx="0"/>
          <a:fillRef idx="0"/>
          <a:effectRef idx="0"/>
          <a:fontRef idx="minor"/>
        </p:style>
      </p:sp>
      <p:sp>
        <p:nvSpPr>
          <p:cNvPr id="89" name="TextShape 3"/>
          <p:cNvSpPr txBox="1"/>
          <p:nvPr/>
        </p:nvSpPr>
        <p:spPr>
          <a:xfrm>
            <a:off x="792000" y="3167640"/>
            <a:ext cx="2372760" cy="792360"/>
          </a:xfrm>
          <a:prstGeom prst="rect">
            <a:avLst/>
          </a:prstGeom>
          <a:noFill/>
          <a:ln>
            <a:noFill/>
          </a:ln>
        </p:spPr>
        <p:txBody>
          <a:bodyPr tIns="91440" bIns="91440">
            <a:noAutofit/>
          </a:bodyPr>
          <a:p>
            <a:pPr>
              <a:lnSpc>
                <a:spcPct val="115000"/>
              </a:lnSpc>
              <a:tabLst>
                <a:tab algn="l" pos="0"/>
              </a:tabLst>
            </a:pPr>
            <a:r>
              <a:rPr b="0" lang="en" sz="1600" spc="-1" strike="noStrike">
                <a:solidFill>
                  <a:srgbClr val="ffffff"/>
                </a:solidFill>
                <a:latin typeface="Comfortaa"/>
                <a:ea typeface="Comfortaa"/>
              </a:rPr>
              <a:t>Shaan Verma</a:t>
            </a:r>
            <a:endParaRPr b="0" lang="en-CA" sz="1600" spc="-1" strike="noStrike">
              <a:latin typeface="Arial"/>
            </a:endParaRPr>
          </a:p>
        </p:txBody>
      </p:sp>
      <p:sp>
        <p:nvSpPr>
          <p:cNvPr id="90" name="TextShape 4"/>
          <p:cNvSpPr txBox="1"/>
          <p:nvPr/>
        </p:nvSpPr>
        <p:spPr>
          <a:xfrm>
            <a:off x="713160" y="785160"/>
            <a:ext cx="5950440" cy="1802520"/>
          </a:xfrm>
          <a:prstGeom prst="rect">
            <a:avLst/>
          </a:prstGeom>
          <a:noFill/>
          <a:ln>
            <a:noFill/>
          </a:ln>
        </p:spPr>
        <p:txBody>
          <a:bodyPr tIns="91440" bIns="91440" anchor="ctr">
            <a:noAutofit/>
          </a:bodyPr>
          <a:p>
            <a:pPr>
              <a:lnSpc>
                <a:spcPct val="100000"/>
              </a:lnSpc>
              <a:tabLst>
                <a:tab algn="l" pos="0"/>
              </a:tabLst>
            </a:pPr>
            <a:r>
              <a:rPr b="1" lang="en" sz="4800" spc="-1" strike="noStrike">
                <a:solidFill>
                  <a:srgbClr val="ffffff"/>
                </a:solidFill>
                <a:latin typeface="Rubik"/>
                <a:ea typeface="Rubik"/>
              </a:rPr>
              <a:t>CNN for Identifying Proper Mask Wearing</a:t>
            </a:r>
            <a:endParaRPr b="0" lang="en-CA" sz="4800" spc="-1" strike="noStrike">
              <a:solidFill>
                <a:srgbClr val="000000"/>
              </a:solidFill>
              <a:latin typeface="Arial"/>
            </a:endParaRPr>
          </a:p>
        </p:txBody>
      </p:sp>
      <p:pic>
        <p:nvPicPr>
          <p:cNvPr id="91" name="Google Shape;375;p39" descr=""/>
          <p:cNvPicPr/>
          <p:nvPr/>
        </p:nvPicPr>
        <p:blipFill>
          <a:blip r:embed="rId1">
            <a:alphaModFix amt="82000"/>
          </a:blip>
          <a:stretch/>
        </p:blipFill>
        <p:spPr>
          <a:xfrm>
            <a:off x="3196440" y="2905200"/>
            <a:ext cx="3182040" cy="2020680"/>
          </a:xfrm>
          <a:prstGeom prst="rect">
            <a:avLst/>
          </a:prstGeom>
          <a:ln>
            <a:noFill/>
          </a:ln>
        </p:spPr>
      </p:pic>
      <p:sp>
        <p:nvSpPr>
          <p:cNvPr id="92" name="CustomShape 5"/>
          <p:cNvSpPr/>
          <p:nvPr/>
        </p:nvSpPr>
        <p:spPr>
          <a:xfrm>
            <a:off x="8888760" y="-10080"/>
            <a:ext cx="254880" cy="5163120"/>
          </a:xfrm>
          <a:prstGeom prst="rect">
            <a:avLst/>
          </a:prstGeom>
          <a:solidFill>
            <a:srgbClr val="94d9e0"/>
          </a:solidFill>
          <a:ln w="9360">
            <a:solidFill>
              <a:srgbClr val="94d9e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713160" y="380160"/>
            <a:ext cx="6642720" cy="572400"/>
          </a:xfrm>
          <a:prstGeom prst="rect">
            <a:avLst/>
          </a:prstGeom>
          <a:noFill/>
          <a:ln>
            <a:noFill/>
          </a:ln>
        </p:spPr>
        <p:txBody>
          <a:bodyPr tIns="91440" bIns="91440">
            <a:noAutofit/>
          </a:bodyPr>
          <a:p>
            <a:pPr algn="ctr">
              <a:lnSpc>
                <a:spcPct val="100000"/>
              </a:lnSpc>
              <a:tabLst>
                <a:tab algn="l" pos="0"/>
              </a:tabLst>
            </a:pPr>
            <a:r>
              <a:rPr b="1" lang="en" sz="2400" spc="-1" strike="noStrike">
                <a:solidFill>
                  <a:srgbClr val="595959"/>
                </a:solidFill>
                <a:latin typeface="Rubik"/>
                <a:ea typeface="Rubik"/>
              </a:rPr>
              <a:t>CNN Code</a:t>
            </a:r>
            <a:endParaRPr b="0" lang="en-CA" sz="2400" spc="-1" strike="noStrike">
              <a:solidFill>
                <a:srgbClr val="000000"/>
              </a:solidFill>
              <a:latin typeface="Arial"/>
            </a:endParaRPr>
          </a:p>
        </p:txBody>
      </p:sp>
      <p:pic>
        <p:nvPicPr>
          <p:cNvPr id="145" name="Google Shape;465;p48" descr=""/>
          <p:cNvPicPr/>
          <p:nvPr/>
        </p:nvPicPr>
        <p:blipFill>
          <a:blip r:embed="rId1"/>
          <a:srcRect l="0" t="-1266" r="-7700" b="0"/>
          <a:stretch/>
        </p:blipFill>
        <p:spPr>
          <a:xfrm>
            <a:off x="3555000" y="910080"/>
            <a:ext cx="2832480" cy="4232880"/>
          </a:xfrm>
          <a:prstGeom prst="rect">
            <a:avLst/>
          </a:prstGeom>
          <a:ln>
            <a:noFill/>
          </a:ln>
        </p:spPr>
      </p:pic>
      <p:pic>
        <p:nvPicPr>
          <p:cNvPr id="146" name="Google Shape;466;p48" descr=""/>
          <p:cNvPicPr/>
          <p:nvPr/>
        </p:nvPicPr>
        <p:blipFill>
          <a:blip r:embed="rId2"/>
          <a:stretch/>
        </p:blipFill>
        <p:spPr>
          <a:xfrm>
            <a:off x="6228360" y="952920"/>
            <a:ext cx="2686680" cy="3171240"/>
          </a:xfrm>
          <a:prstGeom prst="rect">
            <a:avLst/>
          </a:prstGeom>
          <a:ln>
            <a:noFill/>
          </a:ln>
        </p:spPr>
      </p:pic>
      <p:pic>
        <p:nvPicPr>
          <p:cNvPr id="147" name="Google Shape;467;p48" descr=""/>
          <p:cNvPicPr/>
          <p:nvPr/>
        </p:nvPicPr>
        <p:blipFill>
          <a:blip r:embed="rId3"/>
          <a:stretch/>
        </p:blipFill>
        <p:spPr>
          <a:xfrm>
            <a:off x="76320" y="952920"/>
            <a:ext cx="3402000" cy="34372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713160" y="380160"/>
            <a:ext cx="6642720" cy="572400"/>
          </a:xfrm>
          <a:prstGeom prst="rect">
            <a:avLst/>
          </a:prstGeom>
          <a:noFill/>
          <a:ln>
            <a:noFill/>
          </a:ln>
        </p:spPr>
        <p:txBody>
          <a:bodyPr tIns="91440" bIns="91440">
            <a:noAutofit/>
          </a:bodyPr>
          <a:p>
            <a:pPr>
              <a:lnSpc>
                <a:spcPct val="100000"/>
              </a:lnSpc>
              <a:tabLst>
                <a:tab algn="l" pos="0"/>
              </a:tabLst>
            </a:pPr>
            <a:r>
              <a:rPr b="1" lang="en" sz="3000" spc="-1" strike="noStrike">
                <a:solidFill>
                  <a:srgbClr val="595959"/>
                </a:solidFill>
                <a:latin typeface="Rubik"/>
                <a:ea typeface="Rubik"/>
              </a:rPr>
              <a:t>Final model but with mean loss function instead of entropy</a:t>
            </a:r>
            <a:br/>
            <a:endParaRPr b="0" lang="en-CA" sz="3000" spc="-1" strike="noStrike">
              <a:solidFill>
                <a:srgbClr val="000000"/>
              </a:solidFill>
              <a:latin typeface="Arial"/>
            </a:endParaRPr>
          </a:p>
        </p:txBody>
      </p:sp>
      <p:sp>
        <p:nvSpPr>
          <p:cNvPr id="149" name="CustomShape 2"/>
          <p:cNvSpPr/>
          <p:nvPr/>
        </p:nvSpPr>
        <p:spPr>
          <a:xfrm>
            <a:off x="8079840" y="-10080"/>
            <a:ext cx="803520" cy="5163120"/>
          </a:xfrm>
          <a:prstGeom prst="rect">
            <a:avLst/>
          </a:prstGeom>
          <a:solidFill>
            <a:srgbClr val="94d9e0"/>
          </a:solidFill>
          <a:ln w="9360">
            <a:solidFill>
              <a:srgbClr val="94d9e0"/>
            </a:solidFill>
            <a:round/>
          </a:ln>
        </p:spPr>
        <p:style>
          <a:lnRef idx="0"/>
          <a:fillRef idx="0"/>
          <a:effectRef idx="0"/>
          <a:fontRef idx="minor"/>
        </p:style>
      </p:sp>
      <p:sp>
        <p:nvSpPr>
          <p:cNvPr id="150" name="CustomShape 3"/>
          <p:cNvSpPr/>
          <p:nvPr/>
        </p:nvSpPr>
        <p:spPr>
          <a:xfrm rot="16200000">
            <a:off x="8184600" y="4224960"/>
            <a:ext cx="1177920" cy="594000"/>
          </a:xfrm>
          <a:prstGeom prst="triangle">
            <a:avLst>
              <a:gd name="adj" fmla="val 50000"/>
            </a:avLst>
          </a:prstGeom>
          <a:solidFill>
            <a:srgbClr val="ffffff"/>
          </a:solidFill>
          <a:ln w="9360">
            <a:solidFill>
              <a:srgbClr val="ffffff"/>
            </a:solidFill>
            <a:round/>
          </a:ln>
        </p:spPr>
        <p:style>
          <a:lnRef idx="0"/>
          <a:fillRef idx="0"/>
          <a:effectRef idx="0"/>
          <a:fontRef idx="minor"/>
        </p:style>
      </p:sp>
      <p:pic>
        <p:nvPicPr>
          <p:cNvPr id="151" name="Google Shape;475;p49" descr=""/>
          <p:cNvPicPr/>
          <p:nvPr/>
        </p:nvPicPr>
        <p:blipFill>
          <a:blip r:embed="rId1"/>
          <a:stretch/>
        </p:blipFill>
        <p:spPr>
          <a:xfrm>
            <a:off x="774720" y="1622520"/>
            <a:ext cx="3186360" cy="31233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713160" y="380160"/>
            <a:ext cx="6642720" cy="572400"/>
          </a:xfrm>
          <a:prstGeom prst="rect">
            <a:avLst/>
          </a:prstGeom>
          <a:noFill/>
          <a:ln>
            <a:noFill/>
          </a:ln>
        </p:spPr>
        <p:txBody>
          <a:bodyPr tIns="91440" bIns="91440">
            <a:noAutofit/>
          </a:bodyPr>
          <a:p>
            <a:pPr>
              <a:lnSpc>
                <a:spcPct val="100000"/>
              </a:lnSpc>
              <a:tabLst>
                <a:tab algn="l" pos="0"/>
              </a:tabLst>
            </a:pPr>
            <a:r>
              <a:rPr b="1" lang="en" sz="3000" spc="-1" strike="noStrike">
                <a:solidFill>
                  <a:srgbClr val="595959"/>
                </a:solidFill>
                <a:latin typeface="Rubik"/>
                <a:ea typeface="Rubik"/>
              </a:rPr>
              <a:t>Final model but with entropy loss function but kernel size 9</a:t>
            </a:r>
            <a:br/>
            <a:endParaRPr b="0" lang="en-CA" sz="3000" spc="-1" strike="noStrike">
              <a:solidFill>
                <a:srgbClr val="000000"/>
              </a:solidFill>
              <a:latin typeface="Arial"/>
            </a:endParaRPr>
          </a:p>
        </p:txBody>
      </p:sp>
      <p:sp>
        <p:nvSpPr>
          <p:cNvPr id="153" name="CustomShape 2"/>
          <p:cNvSpPr/>
          <p:nvPr/>
        </p:nvSpPr>
        <p:spPr>
          <a:xfrm>
            <a:off x="8079840" y="-10080"/>
            <a:ext cx="803520" cy="5163120"/>
          </a:xfrm>
          <a:prstGeom prst="rect">
            <a:avLst/>
          </a:prstGeom>
          <a:solidFill>
            <a:srgbClr val="94d9e0"/>
          </a:solidFill>
          <a:ln w="9360">
            <a:solidFill>
              <a:srgbClr val="94d9e0"/>
            </a:solidFill>
            <a:round/>
          </a:ln>
        </p:spPr>
        <p:style>
          <a:lnRef idx="0"/>
          <a:fillRef idx="0"/>
          <a:effectRef idx="0"/>
          <a:fontRef idx="minor"/>
        </p:style>
      </p:sp>
      <p:sp>
        <p:nvSpPr>
          <p:cNvPr id="154" name="CustomShape 3"/>
          <p:cNvSpPr/>
          <p:nvPr/>
        </p:nvSpPr>
        <p:spPr>
          <a:xfrm rot="16200000">
            <a:off x="8184600" y="4224960"/>
            <a:ext cx="1177920" cy="594000"/>
          </a:xfrm>
          <a:prstGeom prst="triangle">
            <a:avLst>
              <a:gd name="adj" fmla="val 50000"/>
            </a:avLst>
          </a:prstGeom>
          <a:solidFill>
            <a:srgbClr val="ffffff"/>
          </a:solidFill>
          <a:ln w="9360">
            <a:solidFill>
              <a:srgbClr val="ffffff"/>
            </a:solidFill>
            <a:round/>
          </a:ln>
        </p:spPr>
        <p:style>
          <a:lnRef idx="0"/>
          <a:fillRef idx="0"/>
          <a:effectRef idx="0"/>
          <a:fontRef idx="minor"/>
        </p:style>
      </p:sp>
      <p:pic>
        <p:nvPicPr>
          <p:cNvPr id="155" name="Google Shape;483;p50" descr=""/>
          <p:cNvPicPr/>
          <p:nvPr/>
        </p:nvPicPr>
        <p:blipFill>
          <a:blip r:embed="rId1"/>
          <a:stretch/>
        </p:blipFill>
        <p:spPr>
          <a:xfrm>
            <a:off x="501480" y="1438920"/>
            <a:ext cx="3713040" cy="35517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713160" y="380160"/>
            <a:ext cx="6642720" cy="572400"/>
          </a:xfrm>
          <a:prstGeom prst="rect">
            <a:avLst/>
          </a:prstGeom>
          <a:noFill/>
          <a:ln>
            <a:noFill/>
          </a:ln>
        </p:spPr>
        <p:txBody>
          <a:bodyPr tIns="91440" bIns="91440">
            <a:noAutofit/>
          </a:bodyPr>
          <a:p>
            <a:pPr>
              <a:lnSpc>
                <a:spcPct val="100000"/>
              </a:lnSpc>
              <a:tabLst>
                <a:tab algn="l" pos="0"/>
              </a:tabLst>
            </a:pPr>
            <a:r>
              <a:rPr b="1" lang="en" sz="3000" spc="-1" strike="noStrike">
                <a:solidFill>
                  <a:srgbClr val="595959"/>
                </a:solidFill>
                <a:latin typeface="Rubik"/>
                <a:ea typeface="Rubik"/>
              </a:rPr>
              <a:t>Project Objective</a:t>
            </a:r>
            <a:endParaRPr b="0" lang="en-CA" sz="3000" spc="-1" strike="noStrike">
              <a:solidFill>
                <a:srgbClr val="000000"/>
              </a:solidFill>
              <a:latin typeface="Arial"/>
            </a:endParaRPr>
          </a:p>
        </p:txBody>
      </p:sp>
      <p:sp>
        <p:nvSpPr>
          <p:cNvPr id="94" name="TextShape 2"/>
          <p:cNvSpPr txBox="1"/>
          <p:nvPr/>
        </p:nvSpPr>
        <p:spPr>
          <a:xfrm>
            <a:off x="713160" y="1233360"/>
            <a:ext cx="6642720" cy="3159360"/>
          </a:xfrm>
          <a:prstGeom prst="rect">
            <a:avLst/>
          </a:prstGeom>
          <a:noFill/>
          <a:ln>
            <a:noFill/>
          </a:ln>
        </p:spPr>
        <p:txBody>
          <a:bodyPr tIns="91440" bIns="91440">
            <a:noAutofit/>
          </a:bodyPr>
          <a:p>
            <a:pPr>
              <a:lnSpc>
                <a:spcPct val="115000"/>
              </a:lnSpc>
              <a:tabLst>
                <a:tab algn="l" pos="0"/>
              </a:tabLst>
            </a:pPr>
            <a:r>
              <a:rPr b="0" lang="en" sz="1600" spc="-1" strike="noStrike">
                <a:solidFill>
                  <a:srgbClr val="595959"/>
                </a:solidFill>
                <a:latin typeface="Comfortaa"/>
                <a:ea typeface="Comfortaa"/>
              </a:rPr>
              <a:t>Implement a CNN to classify whether someone is wearing a mask properly using the </a:t>
            </a:r>
            <a:r>
              <a:rPr b="1" lang="en" sz="1600" spc="-1" strike="noStrike">
                <a:solidFill>
                  <a:srgbClr val="595959"/>
                </a:solidFill>
                <a:latin typeface="Comfortaa"/>
                <a:ea typeface="Comfortaa"/>
              </a:rPr>
              <a:t>MaskedFace-Net </a:t>
            </a:r>
            <a:r>
              <a:rPr b="0" lang="en" sz="1600" spc="-1" strike="noStrike">
                <a:solidFill>
                  <a:srgbClr val="595959"/>
                </a:solidFill>
                <a:latin typeface="Comfortaa"/>
                <a:ea typeface="Comfortaa"/>
              </a:rPr>
              <a:t>image set</a:t>
            </a:r>
            <a:endParaRPr b="0" lang="en-CA" sz="1600" spc="-1" strike="noStrike">
              <a:solidFill>
                <a:srgbClr val="000000"/>
              </a:solidFill>
              <a:latin typeface="Arial"/>
            </a:endParaRPr>
          </a:p>
        </p:txBody>
      </p:sp>
      <p:sp>
        <p:nvSpPr>
          <p:cNvPr id="95" name="CustomShape 3"/>
          <p:cNvSpPr/>
          <p:nvPr/>
        </p:nvSpPr>
        <p:spPr>
          <a:xfrm>
            <a:off x="8079840" y="-10080"/>
            <a:ext cx="803520" cy="5163120"/>
          </a:xfrm>
          <a:prstGeom prst="rect">
            <a:avLst/>
          </a:prstGeom>
          <a:solidFill>
            <a:srgbClr val="94d9e0"/>
          </a:solidFill>
          <a:ln w="9360">
            <a:solidFill>
              <a:srgbClr val="94d9e0"/>
            </a:solidFill>
            <a:round/>
          </a:ln>
        </p:spPr>
        <p:style>
          <a:lnRef idx="0"/>
          <a:fillRef idx="0"/>
          <a:effectRef idx="0"/>
          <a:fontRef idx="minor"/>
        </p:style>
      </p:sp>
      <p:sp>
        <p:nvSpPr>
          <p:cNvPr id="96" name="CustomShape 4"/>
          <p:cNvSpPr/>
          <p:nvPr/>
        </p:nvSpPr>
        <p:spPr>
          <a:xfrm rot="16200000">
            <a:off x="8184600" y="4224960"/>
            <a:ext cx="1177920" cy="594000"/>
          </a:xfrm>
          <a:prstGeom prst="triangle">
            <a:avLst>
              <a:gd name="adj" fmla="val 50000"/>
            </a:avLst>
          </a:prstGeom>
          <a:solidFill>
            <a:srgbClr val="ffffff"/>
          </a:solidFill>
          <a:ln w="9360">
            <a:solidFill>
              <a:srgbClr val="ffffff"/>
            </a:solidFill>
            <a:round/>
          </a:ln>
        </p:spPr>
        <p:style>
          <a:lnRef idx="0"/>
          <a:fillRef idx="0"/>
          <a:effectRef idx="0"/>
          <a:fontRef idx="minor"/>
        </p:style>
      </p:sp>
      <p:pic>
        <p:nvPicPr>
          <p:cNvPr id="97" name="Google Shape;385;p40" descr=""/>
          <p:cNvPicPr/>
          <p:nvPr/>
        </p:nvPicPr>
        <p:blipFill>
          <a:blip r:embed="rId1"/>
          <a:stretch/>
        </p:blipFill>
        <p:spPr>
          <a:xfrm>
            <a:off x="441720" y="2175840"/>
            <a:ext cx="4065480" cy="2283120"/>
          </a:xfrm>
          <a:prstGeom prst="rect">
            <a:avLst/>
          </a:prstGeom>
          <a:ln>
            <a:noFill/>
          </a:ln>
        </p:spPr>
      </p:pic>
      <p:pic>
        <p:nvPicPr>
          <p:cNvPr id="98" name="Google Shape;386;p40" descr=""/>
          <p:cNvPicPr/>
          <p:nvPr/>
        </p:nvPicPr>
        <p:blipFill>
          <a:blip r:embed="rId2"/>
          <a:stretch/>
        </p:blipFill>
        <p:spPr>
          <a:xfrm>
            <a:off x="4874400" y="2175840"/>
            <a:ext cx="2775960" cy="24231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713160" y="380160"/>
            <a:ext cx="6642720" cy="572400"/>
          </a:xfrm>
          <a:prstGeom prst="rect">
            <a:avLst/>
          </a:prstGeom>
          <a:noFill/>
          <a:ln>
            <a:noFill/>
          </a:ln>
        </p:spPr>
        <p:txBody>
          <a:bodyPr tIns="91440" bIns="91440">
            <a:noAutofit/>
          </a:bodyPr>
          <a:p>
            <a:pPr>
              <a:lnSpc>
                <a:spcPct val="100000"/>
              </a:lnSpc>
              <a:tabLst>
                <a:tab algn="l" pos="0"/>
              </a:tabLst>
            </a:pPr>
            <a:r>
              <a:rPr b="1" lang="en" sz="3000" spc="-1" strike="noStrike">
                <a:solidFill>
                  <a:srgbClr val="595959"/>
                </a:solidFill>
                <a:latin typeface="Rubik"/>
                <a:ea typeface="Rubik"/>
              </a:rPr>
              <a:t>Steps</a:t>
            </a:r>
            <a:endParaRPr b="0" lang="en-CA" sz="3000" spc="-1" strike="noStrike">
              <a:solidFill>
                <a:srgbClr val="000000"/>
              </a:solidFill>
              <a:latin typeface="Arial"/>
            </a:endParaRPr>
          </a:p>
        </p:txBody>
      </p:sp>
      <p:sp>
        <p:nvSpPr>
          <p:cNvPr id="100" name="TextShape 2"/>
          <p:cNvSpPr txBox="1"/>
          <p:nvPr/>
        </p:nvSpPr>
        <p:spPr>
          <a:xfrm>
            <a:off x="713160" y="1233360"/>
            <a:ext cx="6642720" cy="3159360"/>
          </a:xfrm>
          <a:prstGeom prst="rect">
            <a:avLst/>
          </a:prstGeom>
          <a:noFill/>
          <a:ln>
            <a:noFill/>
          </a:ln>
        </p:spPr>
        <p:txBody>
          <a:bodyPr tIns="91440" bIns="91440">
            <a:noAutofit/>
          </a:bodyPr>
          <a:p>
            <a:pPr marL="457200" indent="-304560">
              <a:lnSpc>
                <a:spcPct val="115000"/>
              </a:lnSpc>
              <a:buClr>
                <a:srgbClr val="434343"/>
              </a:buClr>
              <a:buFont typeface="Livvic"/>
              <a:buAutoNum type="arabicPeriod"/>
            </a:pPr>
            <a:r>
              <a:rPr b="0" lang="en" sz="1600" spc="-1" strike="noStrike">
                <a:solidFill>
                  <a:srgbClr val="595959"/>
                </a:solidFill>
                <a:latin typeface="Comfortaa"/>
                <a:ea typeface="Comfortaa"/>
              </a:rPr>
              <a:t>Create a subset from the original data set</a:t>
            </a:r>
            <a:endParaRPr b="0" lang="en-CA" sz="1600" spc="-1" strike="noStrike">
              <a:solidFill>
                <a:srgbClr val="000000"/>
              </a:solidFill>
              <a:latin typeface="Arial"/>
            </a:endParaRPr>
          </a:p>
          <a:p>
            <a:pPr lvl="1" marL="914400" indent="-304560">
              <a:lnSpc>
                <a:spcPct val="100000"/>
              </a:lnSpc>
              <a:buClr>
                <a:srgbClr val="434343"/>
              </a:buClr>
              <a:buFont typeface="Roboto Condensed Light"/>
              <a:buAutoNum type="alphaLcPeriod"/>
            </a:pPr>
            <a:r>
              <a:rPr b="0" lang="en" sz="1200" spc="-1" strike="noStrike">
                <a:solidFill>
                  <a:srgbClr val="595959"/>
                </a:solidFill>
                <a:latin typeface="Poppins"/>
                <a:ea typeface="Poppins"/>
              </a:rPr>
              <a:t>Properly worn mask</a:t>
            </a:r>
            <a:endParaRPr b="0" lang="en-CA" sz="1200" spc="-1" strike="noStrike">
              <a:solidFill>
                <a:srgbClr val="000000"/>
              </a:solidFill>
              <a:latin typeface="Arial"/>
            </a:endParaRPr>
          </a:p>
          <a:p>
            <a:pPr lvl="1" marL="914400" indent="-304560">
              <a:lnSpc>
                <a:spcPct val="100000"/>
              </a:lnSpc>
              <a:buClr>
                <a:srgbClr val="434343"/>
              </a:buClr>
              <a:buFont typeface="Roboto Condensed Light"/>
              <a:buAutoNum type="alphaLcPeriod"/>
            </a:pPr>
            <a:r>
              <a:rPr b="0" lang="en" sz="1200" spc="-1" strike="noStrike">
                <a:solidFill>
                  <a:srgbClr val="595959"/>
                </a:solidFill>
                <a:latin typeface="Poppins"/>
                <a:ea typeface="Poppins"/>
              </a:rPr>
              <a:t>Mask worn below the nose</a:t>
            </a:r>
            <a:endParaRPr b="0" lang="en-CA" sz="1200" spc="-1" strike="noStrike">
              <a:solidFill>
                <a:srgbClr val="000000"/>
              </a:solidFill>
              <a:latin typeface="Arial"/>
            </a:endParaRPr>
          </a:p>
          <a:p>
            <a:pPr>
              <a:lnSpc>
                <a:spcPct val="115000"/>
              </a:lnSpc>
              <a:spcBef>
                <a:spcPts val="1599"/>
              </a:spcBef>
              <a:tabLst>
                <a:tab algn="l" pos="0"/>
              </a:tabLst>
            </a:pPr>
            <a:endParaRPr b="0" lang="en-CA" sz="1200" spc="-1" strike="noStrike">
              <a:solidFill>
                <a:srgbClr val="000000"/>
              </a:solidFill>
              <a:latin typeface="Arial"/>
            </a:endParaRPr>
          </a:p>
          <a:p>
            <a:pPr>
              <a:lnSpc>
                <a:spcPct val="115000"/>
              </a:lnSpc>
              <a:tabLst>
                <a:tab algn="l" pos="0"/>
              </a:tabLst>
            </a:pPr>
            <a:endParaRPr b="0" lang="en-CA" sz="1200" spc="-1" strike="noStrike">
              <a:solidFill>
                <a:srgbClr val="000000"/>
              </a:solidFill>
              <a:latin typeface="Arial"/>
            </a:endParaRPr>
          </a:p>
          <a:p>
            <a:pPr>
              <a:lnSpc>
                <a:spcPct val="115000"/>
              </a:lnSpc>
              <a:tabLst>
                <a:tab algn="l" pos="0"/>
              </a:tabLst>
            </a:pPr>
            <a:endParaRPr b="0" lang="en-CA" sz="1200" spc="-1" strike="noStrike">
              <a:solidFill>
                <a:srgbClr val="000000"/>
              </a:solidFill>
              <a:latin typeface="Arial"/>
            </a:endParaRPr>
          </a:p>
          <a:p>
            <a:pPr marL="914400">
              <a:lnSpc>
                <a:spcPct val="115000"/>
              </a:lnSpc>
              <a:tabLst>
                <a:tab algn="l" pos="0"/>
              </a:tabLst>
            </a:pPr>
            <a:endParaRPr b="0" lang="en-CA" sz="1200" spc="-1" strike="noStrike">
              <a:solidFill>
                <a:srgbClr val="000000"/>
              </a:solidFill>
              <a:latin typeface="Arial"/>
            </a:endParaRPr>
          </a:p>
          <a:p>
            <a:pPr marL="457200" indent="-304560">
              <a:lnSpc>
                <a:spcPct val="115000"/>
              </a:lnSpc>
              <a:buClr>
                <a:srgbClr val="434343"/>
              </a:buClr>
              <a:buFont typeface="Livvic"/>
              <a:buAutoNum type="arabicPeriod"/>
              <a:tabLst>
                <a:tab algn="l" pos="0"/>
              </a:tabLst>
            </a:pPr>
            <a:r>
              <a:rPr b="0" lang="en" sz="1600" spc="-1" strike="noStrike">
                <a:solidFill>
                  <a:srgbClr val="595959"/>
                </a:solidFill>
                <a:latin typeface="Comfortaa"/>
                <a:ea typeface="Comfortaa"/>
              </a:rPr>
              <a:t>Downsize images to 200 x 200px</a:t>
            </a:r>
            <a:endParaRPr b="0" lang="en-CA" sz="1600" spc="-1" strike="noStrike">
              <a:solidFill>
                <a:srgbClr val="000000"/>
              </a:solidFill>
              <a:latin typeface="Arial"/>
            </a:endParaRPr>
          </a:p>
          <a:p>
            <a:pPr marL="457200">
              <a:lnSpc>
                <a:spcPct val="115000"/>
              </a:lnSpc>
              <a:tabLst>
                <a:tab algn="l" pos="0"/>
              </a:tabLst>
            </a:pPr>
            <a:endParaRPr b="0" lang="en-CA" sz="1600" spc="-1" strike="noStrike">
              <a:solidFill>
                <a:srgbClr val="000000"/>
              </a:solidFill>
              <a:latin typeface="Arial"/>
            </a:endParaRPr>
          </a:p>
          <a:p>
            <a:pPr marL="457200" indent="-304560">
              <a:lnSpc>
                <a:spcPct val="115000"/>
              </a:lnSpc>
              <a:buClr>
                <a:srgbClr val="434343"/>
              </a:buClr>
              <a:buFont typeface="Livvic"/>
              <a:buAutoNum type="arabicPeriod"/>
              <a:tabLst>
                <a:tab algn="l" pos="0"/>
              </a:tabLst>
            </a:pPr>
            <a:r>
              <a:rPr b="0" lang="en" sz="1600" spc="-1" strike="noStrike">
                <a:solidFill>
                  <a:srgbClr val="595959"/>
                </a:solidFill>
                <a:latin typeface="Comfortaa"/>
                <a:ea typeface="Comfortaa"/>
              </a:rPr>
              <a:t>Train CNN on image sets ()</a:t>
            </a:r>
            <a:endParaRPr b="0" lang="en-CA" sz="1600" spc="-1" strike="noStrike">
              <a:solidFill>
                <a:srgbClr val="000000"/>
              </a:solidFill>
              <a:latin typeface="Arial"/>
            </a:endParaRPr>
          </a:p>
          <a:p>
            <a:pPr marL="457200">
              <a:lnSpc>
                <a:spcPct val="115000"/>
              </a:lnSpc>
              <a:tabLst>
                <a:tab algn="l" pos="0"/>
              </a:tabLst>
            </a:pPr>
            <a:endParaRPr b="0" lang="en-CA" sz="1600" spc="-1" strike="noStrike">
              <a:solidFill>
                <a:srgbClr val="000000"/>
              </a:solidFill>
              <a:latin typeface="Arial"/>
            </a:endParaRPr>
          </a:p>
          <a:p>
            <a:pPr marL="457200" indent="-304560">
              <a:lnSpc>
                <a:spcPct val="115000"/>
              </a:lnSpc>
              <a:buClr>
                <a:srgbClr val="434343"/>
              </a:buClr>
              <a:buFont typeface="Livvic"/>
              <a:buAutoNum type="arabicPeriod"/>
              <a:tabLst>
                <a:tab algn="l" pos="0"/>
              </a:tabLst>
            </a:pPr>
            <a:r>
              <a:rPr b="0" lang="en" sz="1600" spc="-1" strike="noStrike">
                <a:solidFill>
                  <a:srgbClr val="595959"/>
                </a:solidFill>
                <a:latin typeface="Comfortaa"/>
                <a:ea typeface="Comfortaa"/>
              </a:rPr>
              <a:t>Test performance using a new set</a:t>
            </a: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p:txBody>
      </p:sp>
      <p:sp>
        <p:nvSpPr>
          <p:cNvPr id="101" name="CustomShape 3"/>
          <p:cNvSpPr/>
          <p:nvPr/>
        </p:nvSpPr>
        <p:spPr>
          <a:xfrm>
            <a:off x="8079840" y="-10080"/>
            <a:ext cx="803520" cy="5163120"/>
          </a:xfrm>
          <a:prstGeom prst="rect">
            <a:avLst/>
          </a:prstGeom>
          <a:solidFill>
            <a:srgbClr val="94d9e0"/>
          </a:solidFill>
          <a:ln w="9360">
            <a:solidFill>
              <a:srgbClr val="94d9e0"/>
            </a:solidFill>
            <a:round/>
          </a:ln>
        </p:spPr>
        <p:style>
          <a:lnRef idx="0"/>
          <a:fillRef idx="0"/>
          <a:effectRef idx="0"/>
          <a:fontRef idx="minor"/>
        </p:style>
      </p:sp>
      <p:sp>
        <p:nvSpPr>
          <p:cNvPr id="102" name="CustomShape 4"/>
          <p:cNvSpPr/>
          <p:nvPr/>
        </p:nvSpPr>
        <p:spPr>
          <a:xfrm rot="16200000">
            <a:off x="8184600" y="4224960"/>
            <a:ext cx="1177920" cy="594000"/>
          </a:xfrm>
          <a:prstGeom prst="triangle">
            <a:avLst>
              <a:gd name="adj" fmla="val 50000"/>
            </a:avLst>
          </a:prstGeom>
          <a:solidFill>
            <a:srgbClr val="ffffff"/>
          </a:solidFill>
          <a:ln w="9360">
            <a:solidFill>
              <a:srgbClr val="ffffff"/>
            </a:solidFill>
            <a:round/>
          </a:ln>
        </p:spPr>
        <p:style>
          <a:lnRef idx="0"/>
          <a:fillRef idx="0"/>
          <a:effectRef idx="0"/>
          <a:fontRef idx="minor"/>
        </p:style>
      </p:sp>
      <p:pic>
        <p:nvPicPr>
          <p:cNvPr id="103" name="Google Shape;395;p41" descr=""/>
          <p:cNvPicPr/>
          <p:nvPr/>
        </p:nvPicPr>
        <p:blipFill>
          <a:blip r:embed="rId1"/>
          <a:stretch/>
        </p:blipFill>
        <p:spPr>
          <a:xfrm>
            <a:off x="2778480" y="2054880"/>
            <a:ext cx="1197000" cy="1135080"/>
          </a:xfrm>
          <a:prstGeom prst="rect">
            <a:avLst/>
          </a:prstGeom>
          <a:ln>
            <a:noFill/>
          </a:ln>
        </p:spPr>
      </p:pic>
      <p:pic>
        <p:nvPicPr>
          <p:cNvPr id="104" name="Google Shape;396;p41" descr=""/>
          <p:cNvPicPr/>
          <p:nvPr/>
        </p:nvPicPr>
        <p:blipFill>
          <a:blip r:embed="rId2"/>
          <a:stretch/>
        </p:blipFill>
        <p:spPr>
          <a:xfrm>
            <a:off x="1383120" y="2054880"/>
            <a:ext cx="1197000" cy="1135080"/>
          </a:xfrm>
          <a:prstGeom prst="rect">
            <a:avLst/>
          </a:prstGeom>
          <a:ln>
            <a:noFill/>
          </a:ln>
        </p:spPr>
      </p:pic>
      <p:pic>
        <p:nvPicPr>
          <p:cNvPr id="105" name="Google Shape;397;p41" descr=""/>
          <p:cNvPicPr/>
          <p:nvPr/>
        </p:nvPicPr>
        <p:blipFill>
          <a:blip r:embed="rId3"/>
          <a:stretch/>
        </p:blipFill>
        <p:spPr>
          <a:xfrm>
            <a:off x="5250240" y="2441520"/>
            <a:ext cx="2498040" cy="23479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713160" y="380160"/>
            <a:ext cx="6642720" cy="572400"/>
          </a:xfrm>
          <a:prstGeom prst="rect">
            <a:avLst/>
          </a:prstGeom>
          <a:noFill/>
          <a:ln>
            <a:noFill/>
          </a:ln>
        </p:spPr>
        <p:txBody>
          <a:bodyPr tIns="91440" bIns="91440">
            <a:noAutofit/>
          </a:bodyPr>
          <a:p>
            <a:pPr>
              <a:lnSpc>
                <a:spcPct val="100000"/>
              </a:lnSpc>
              <a:tabLst>
                <a:tab algn="l" pos="0"/>
              </a:tabLst>
            </a:pPr>
            <a:r>
              <a:rPr b="1" lang="en" sz="3000" spc="-1" strike="noStrike">
                <a:solidFill>
                  <a:srgbClr val="595959"/>
                </a:solidFill>
                <a:latin typeface="Rubik"/>
                <a:ea typeface="Rubik"/>
              </a:rPr>
              <a:t>First Model</a:t>
            </a:r>
            <a:endParaRPr b="0" lang="en-CA" sz="3000" spc="-1" strike="noStrike">
              <a:solidFill>
                <a:srgbClr val="000000"/>
              </a:solidFill>
              <a:latin typeface="Arial"/>
            </a:endParaRPr>
          </a:p>
        </p:txBody>
      </p:sp>
      <p:sp>
        <p:nvSpPr>
          <p:cNvPr id="107" name="TextShape 2"/>
          <p:cNvSpPr txBox="1"/>
          <p:nvPr/>
        </p:nvSpPr>
        <p:spPr>
          <a:xfrm>
            <a:off x="713160" y="1233360"/>
            <a:ext cx="6642720" cy="3159360"/>
          </a:xfrm>
          <a:prstGeom prst="rect">
            <a:avLst/>
          </a:prstGeom>
          <a:noFill/>
          <a:ln>
            <a:noFill/>
          </a:ln>
        </p:spPr>
        <p:txBody>
          <a:bodyPr tIns="91440" bIns="91440">
            <a:noAutofit/>
          </a:bodyPr>
          <a:p>
            <a:pPr>
              <a:lnSpc>
                <a:spcPct val="115000"/>
              </a:lnSpc>
              <a:tabLst>
                <a:tab algn="l" pos="0"/>
              </a:tabLst>
            </a:pPr>
            <a:r>
              <a:rPr b="0" lang="en" sz="1600" spc="-1" strike="noStrike">
                <a:solidFill>
                  <a:srgbClr val="595959"/>
                </a:solidFill>
                <a:latin typeface="Comfortaa"/>
                <a:ea typeface="Comfortaa"/>
              </a:rPr>
              <a:t>Based on tensorflow tutorial for CNN:</a:t>
            </a: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a:p>
            <a:pPr>
              <a:lnSpc>
                <a:spcPct val="115000"/>
              </a:lnSpc>
              <a:tabLst>
                <a:tab algn="l" pos="0"/>
              </a:tabLst>
            </a:pPr>
            <a:r>
              <a:rPr b="0" lang="en" sz="1600" spc="-1" strike="noStrike">
                <a:solidFill>
                  <a:srgbClr val="94d9e0"/>
                </a:solidFill>
                <a:latin typeface="Comfortaa"/>
                <a:ea typeface="Comfortaa"/>
              </a:rPr>
              <a:t>●</a:t>
            </a:r>
            <a:r>
              <a:rPr b="0" lang="en" sz="1600" spc="-1" strike="noStrike">
                <a:solidFill>
                  <a:srgbClr val="ff737d"/>
                </a:solidFill>
                <a:latin typeface="Comfortaa"/>
                <a:ea typeface="Comfortaa"/>
              </a:rPr>
              <a:t> </a:t>
            </a:r>
            <a:r>
              <a:rPr b="0" lang="en" sz="1600" spc="-1" strike="noStrike">
                <a:solidFill>
                  <a:srgbClr val="595959"/>
                </a:solidFill>
                <a:latin typeface="Comfortaa"/>
                <a:ea typeface="Comfortaa"/>
              </a:rPr>
              <a:t>	</a:t>
            </a:r>
            <a:r>
              <a:rPr b="0" lang="en" sz="1600" spc="-1" strike="noStrike">
                <a:solidFill>
                  <a:srgbClr val="595959"/>
                </a:solidFill>
                <a:latin typeface="Comfortaa"/>
                <a:ea typeface="Comfortaa"/>
              </a:rPr>
              <a:t>5 layers (3 convolutional, 2 fully-connected)</a:t>
            </a:r>
            <a:endParaRPr b="0" lang="en-CA" sz="1600" spc="-1" strike="noStrike">
              <a:solidFill>
                <a:srgbClr val="000000"/>
              </a:solidFill>
              <a:latin typeface="Arial"/>
            </a:endParaRPr>
          </a:p>
          <a:p>
            <a:pPr>
              <a:lnSpc>
                <a:spcPct val="115000"/>
              </a:lnSpc>
              <a:tabLst>
                <a:tab algn="l" pos="0"/>
              </a:tabLst>
            </a:pPr>
            <a:r>
              <a:rPr b="0" lang="en" sz="1600" spc="-1" strike="noStrike">
                <a:solidFill>
                  <a:srgbClr val="94d9e0"/>
                </a:solidFill>
                <a:latin typeface="Comfortaa"/>
                <a:ea typeface="Comfortaa"/>
              </a:rPr>
              <a:t>● </a:t>
            </a:r>
            <a:r>
              <a:rPr b="0" lang="en" sz="1600" spc="-1" strike="noStrike">
                <a:solidFill>
                  <a:srgbClr val="595959"/>
                </a:solidFill>
                <a:latin typeface="Comfortaa"/>
                <a:ea typeface="Comfortaa"/>
              </a:rPr>
              <a:t>	</a:t>
            </a:r>
            <a:r>
              <a:rPr b="0" lang="en" sz="1600" spc="-1" strike="noStrike">
                <a:solidFill>
                  <a:srgbClr val="595959"/>
                </a:solidFill>
                <a:latin typeface="Comfortaa"/>
                <a:ea typeface="Comfortaa"/>
              </a:rPr>
              <a:t>32 filters per convolutional layer, kernel size 3</a:t>
            </a:r>
            <a:endParaRPr b="0" lang="en-CA" sz="1600" spc="-1" strike="noStrike">
              <a:solidFill>
                <a:srgbClr val="000000"/>
              </a:solidFill>
              <a:latin typeface="Arial"/>
            </a:endParaRPr>
          </a:p>
          <a:p>
            <a:pPr>
              <a:lnSpc>
                <a:spcPct val="115000"/>
              </a:lnSpc>
              <a:tabLst>
                <a:tab algn="l" pos="0"/>
              </a:tabLst>
            </a:pPr>
            <a:r>
              <a:rPr b="0" lang="en" sz="1600" spc="-1" strike="noStrike">
                <a:solidFill>
                  <a:srgbClr val="94d9e0"/>
                </a:solidFill>
                <a:latin typeface="Comfortaa"/>
                <a:ea typeface="Comfortaa"/>
              </a:rPr>
              <a:t>●</a:t>
            </a:r>
            <a:r>
              <a:rPr b="0" lang="en" sz="1600" spc="-1" strike="noStrike">
                <a:solidFill>
                  <a:srgbClr val="ff737d"/>
                </a:solidFill>
                <a:latin typeface="Comfortaa"/>
                <a:ea typeface="Comfortaa"/>
              </a:rPr>
              <a:t> </a:t>
            </a:r>
            <a:r>
              <a:rPr b="0" lang="en" sz="1600" spc="-1" strike="noStrike">
                <a:solidFill>
                  <a:srgbClr val="595959"/>
                </a:solidFill>
                <a:latin typeface="Comfortaa"/>
                <a:ea typeface="Comfortaa"/>
              </a:rPr>
              <a:t>	</a:t>
            </a:r>
            <a:r>
              <a:rPr b="0" lang="en" sz="1600" spc="-1" strike="noStrike">
                <a:solidFill>
                  <a:srgbClr val="595959"/>
                </a:solidFill>
                <a:latin typeface="Comfortaa"/>
                <a:ea typeface="Comfortaa"/>
              </a:rPr>
              <a:t>Optimizer: adam (tensorflow)</a:t>
            </a:r>
            <a:endParaRPr b="0" lang="en-CA" sz="1600" spc="-1" strike="noStrike">
              <a:solidFill>
                <a:srgbClr val="000000"/>
              </a:solidFill>
              <a:latin typeface="Arial"/>
            </a:endParaRPr>
          </a:p>
          <a:p>
            <a:pPr>
              <a:lnSpc>
                <a:spcPct val="115000"/>
              </a:lnSpc>
              <a:tabLst>
                <a:tab algn="l" pos="0"/>
              </a:tabLst>
            </a:pPr>
            <a:r>
              <a:rPr b="0" lang="en" sz="1600" spc="-1" strike="noStrike">
                <a:solidFill>
                  <a:srgbClr val="94d9e0"/>
                </a:solidFill>
                <a:latin typeface="Comfortaa"/>
                <a:ea typeface="Comfortaa"/>
              </a:rPr>
              <a:t>●   </a:t>
            </a:r>
            <a:r>
              <a:rPr b="0" lang="en" sz="1600" spc="-1" strike="noStrike">
                <a:solidFill>
                  <a:srgbClr val="595959"/>
                </a:solidFill>
                <a:latin typeface="Comfortaa"/>
                <a:ea typeface="Comfortaa"/>
              </a:rPr>
              <a:t>Loss function: MeanAbsoluteError </a:t>
            </a: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p:txBody>
      </p:sp>
      <p:sp>
        <p:nvSpPr>
          <p:cNvPr id="108" name="CustomShape 3"/>
          <p:cNvSpPr/>
          <p:nvPr/>
        </p:nvSpPr>
        <p:spPr>
          <a:xfrm>
            <a:off x="8079840" y="-10080"/>
            <a:ext cx="803520" cy="5163120"/>
          </a:xfrm>
          <a:prstGeom prst="rect">
            <a:avLst/>
          </a:prstGeom>
          <a:solidFill>
            <a:srgbClr val="94d9e0"/>
          </a:solidFill>
          <a:ln w="9360">
            <a:solidFill>
              <a:srgbClr val="94d9e0"/>
            </a:solidFill>
            <a:round/>
          </a:ln>
        </p:spPr>
        <p:style>
          <a:lnRef idx="0"/>
          <a:fillRef idx="0"/>
          <a:effectRef idx="0"/>
          <a:fontRef idx="minor"/>
        </p:style>
      </p:sp>
      <p:sp>
        <p:nvSpPr>
          <p:cNvPr id="109" name="CustomShape 4"/>
          <p:cNvSpPr/>
          <p:nvPr/>
        </p:nvSpPr>
        <p:spPr>
          <a:xfrm rot="16200000">
            <a:off x="8184600" y="4224960"/>
            <a:ext cx="1177920" cy="594000"/>
          </a:xfrm>
          <a:prstGeom prst="triangle">
            <a:avLst>
              <a:gd name="adj" fmla="val 50000"/>
            </a:avLst>
          </a:prstGeom>
          <a:solidFill>
            <a:srgbClr val="ffffff"/>
          </a:solidFill>
          <a:ln w="9360">
            <a:solidFill>
              <a:srgbClr val="ffffff"/>
            </a:solidFill>
            <a:round/>
          </a:ln>
        </p:spPr>
        <p:style>
          <a:lnRef idx="0"/>
          <a:fillRef idx="0"/>
          <a:effectRef idx="0"/>
          <a:fontRef idx="minor"/>
        </p:style>
      </p:sp>
      <p:pic>
        <p:nvPicPr>
          <p:cNvPr id="110" name="Google Shape;406;p42" descr=""/>
          <p:cNvPicPr/>
          <p:nvPr/>
        </p:nvPicPr>
        <p:blipFill>
          <a:blip r:embed="rId1"/>
          <a:srcRect l="-27831" t="-173071" r="13300" b="158543"/>
          <a:stretch/>
        </p:blipFill>
        <p:spPr>
          <a:xfrm>
            <a:off x="5497920" y="911160"/>
            <a:ext cx="2148120" cy="780840"/>
          </a:xfrm>
          <a:prstGeom prst="rect">
            <a:avLst/>
          </a:prstGeom>
          <a:ln>
            <a:noFill/>
          </a:ln>
        </p:spPr>
      </p:pic>
      <p:pic>
        <p:nvPicPr>
          <p:cNvPr id="111" name="Google Shape;407;p42" descr=""/>
          <p:cNvPicPr/>
          <p:nvPr/>
        </p:nvPicPr>
        <p:blipFill>
          <a:blip r:embed="rId2"/>
          <a:stretch/>
        </p:blipFill>
        <p:spPr>
          <a:xfrm>
            <a:off x="1428120" y="3100320"/>
            <a:ext cx="1843920" cy="670320"/>
          </a:xfrm>
          <a:prstGeom prst="rect">
            <a:avLst/>
          </a:prstGeom>
          <a:ln>
            <a:noFill/>
          </a:ln>
        </p:spPr>
      </p:pic>
      <p:pic>
        <p:nvPicPr>
          <p:cNvPr id="112" name="Google Shape;408;p42" descr=""/>
          <p:cNvPicPr/>
          <p:nvPr/>
        </p:nvPicPr>
        <p:blipFill>
          <a:blip r:embed="rId3"/>
          <a:stretch/>
        </p:blipFill>
        <p:spPr>
          <a:xfrm>
            <a:off x="4572000" y="3100320"/>
            <a:ext cx="3445560" cy="19450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713160" y="380160"/>
            <a:ext cx="6642720" cy="572400"/>
          </a:xfrm>
          <a:prstGeom prst="rect">
            <a:avLst/>
          </a:prstGeom>
          <a:noFill/>
          <a:ln>
            <a:noFill/>
          </a:ln>
        </p:spPr>
        <p:txBody>
          <a:bodyPr tIns="91440" bIns="91440">
            <a:noAutofit/>
          </a:bodyPr>
          <a:p>
            <a:pPr>
              <a:lnSpc>
                <a:spcPct val="100000"/>
              </a:lnSpc>
              <a:tabLst>
                <a:tab algn="l" pos="0"/>
              </a:tabLst>
            </a:pPr>
            <a:r>
              <a:rPr b="1" lang="en" sz="3000" spc="-1" strike="noStrike">
                <a:solidFill>
                  <a:srgbClr val="595959"/>
                </a:solidFill>
                <a:latin typeface="Rubik"/>
                <a:ea typeface="Rubik"/>
              </a:rPr>
              <a:t>Results: First Model</a:t>
            </a:r>
            <a:endParaRPr b="0" lang="en-CA" sz="3000" spc="-1" strike="noStrike">
              <a:solidFill>
                <a:srgbClr val="000000"/>
              </a:solidFill>
              <a:latin typeface="Arial"/>
            </a:endParaRPr>
          </a:p>
        </p:txBody>
      </p:sp>
      <p:sp>
        <p:nvSpPr>
          <p:cNvPr id="114" name="CustomShape 2"/>
          <p:cNvSpPr/>
          <p:nvPr/>
        </p:nvSpPr>
        <p:spPr>
          <a:xfrm>
            <a:off x="8079840" y="-10080"/>
            <a:ext cx="803520" cy="5163120"/>
          </a:xfrm>
          <a:prstGeom prst="rect">
            <a:avLst/>
          </a:prstGeom>
          <a:solidFill>
            <a:srgbClr val="94d9e0"/>
          </a:solidFill>
          <a:ln w="9360">
            <a:solidFill>
              <a:srgbClr val="94d9e0"/>
            </a:solidFill>
            <a:round/>
          </a:ln>
        </p:spPr>
        <p:style>
          <a:lnRef idx="0"/>
          <a:fillRef idx="0"/>
          <a:effectRef idx="0"/>
          <a:fontRef idx="minor"/>
        </p:style>
      </p:sp>
      <p:sp>
        <p:nvSpPr>
          <p:cNvPr id="115" name="CustomShape 3"/>
          <p:cNvSpPr/>
          <p:nvPr/>
        </p:nvSpPr>
        <p:spPr>
          <a:xfrm rot="16200000">
            <a:off x="8184600" y="4224960"/>
            <a:ext cx="1177920" cy="594000"/>
          </a:xfrm>
          <a:prstGeom prst="triangle">
            <a:avLst>
              <a:gd name="adj" fmla="val 50000"/>
            </a:avLst>
          </a:prstGeom>
          <a:solidFill>
            <a:srgbClr val="ffffff"/>
          </a:solidFill>
          <a:ln w="9360">
            <a:solidFill>
              <a:srgbClr val="ffffff"/>
            </a:solidFill>
            <a:round/>
          </a:ln>
        </p:spPr>
        <p:style>
          <a:lnRef idx="0"/>
          <a:fillRef idx="0"/>
          <a:effectRef idx="0"/>
          <a:fontRef idx="minor"/>
        </p:style>
      </p:sp>
      <p:pic>
        <p:nvPicPr>
          <p:cNvPr id="116" name="Google Shape;416;p43" descr=""/>
          <p:cNvPicPr/>
          <p:nvPr/>
        </p:nvPicPr>
        <p:blipFill>
          <a:blip r:embed="rId1"/>
          <a:stretch/>
        </p:blipFill>
        <p:spPr>
          <a:xfrm>
            <a:off x="489240" y="1087200"/>
            <a:ext cx="4137840" cy="3760920"/>
          </a:xfrm>
          <a:prstGeom prst="rect">
            <a:avLst/>
          </a:prstGeom>
          <a:ln>
            <a:noFill/>
          </a:ln>
        </p:spPr>
      </p:pic>
      <p:pic>
        <p:nvPicPr>
          <p:cNvPr id="117" name="Google Shape;417;p43" descr=""/>
          <p:cNvPicPr/>
          <p:nvPr/>
        </p:nvPicPr>
        <p:blipFill>
          <a:blip r:embed="rId2"/>
          <a:stretch/>
        </p:blipFill>
        <p:spPr>
          <a:xfrm>
            <a:off x="4545000" y="952920"/>
            <a:ext cx="3061440" cy="1366920"/>
          </a:xfrm>
          <a:prstGeom prst="rect">
            <a:avLst/>
          </a:prstGeom>
          <a:ln>
            <a:noFill/>
          </a:ln>
        </p:spPr>
      </p:pic>
      <p:pic>
        <p:nvPicPr>
          <p:cNvPr id="118" name="Google Shape;418;p43" descr=""/>
          <p:cNvPicPr/>
          <p:nvPr/>
        </p:nvPicPr>
        <p:blipFill>
          <a:blip r:embed="rId3"/>
          <a:stretch/>
        </p:blipFill>
        <p:spPr>
          <a:xfrm>
            <a:off x="4509720" y="2311560"/>
            <a:ext cx="3318480" cy="1366920"/>
          </a:xfrm>
          <a:prstGeom prst="rect">
            <a:avLst/>
          </a:prstGeom>
          <a:ln>
            <a:noFill/>
          </a:ln>
        </p:spPr>
      </p:pic>
      <p:pic>
        <p:nvPicPr>
          <p:cNvPr id="119" name="Google Shape;419;p43" descr=""/>
          <p:cNvPicPr/>
          <p:nvPr/>
        </p:nvPicPr>
        <p:blipFill>
          <a:blip r:embed="rId4"/>
          <a:stretch/>
        </p:blipFill>
        <p:spPr>
          <a:xfrm>
            <a:off x="4539240" y="3754800"/>
            <a:ext cx="2941920" cy="13510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713160" y="380160"/>
            <a:ext cx="6642720" cy="572400"/>
          </a:xfrm>
          <a:prstGeom prst="rect">
            <a:avLst/>
          </a:prstGeom>
          <a:noFill/>
          <a:ln>
            <a:noFill/>
          </a:ln>
        </p:spPr>
        <p:txBody>
          <a:bodyPr tIns="91440" bIns="91440">
            <a:noAutofit/>
          </a:bodyPr>
          <a:p>
            <a:pPr algn="ctr">
              <a:lnSpc>
                <a:spcPct val="100000"/>
              </a:lnSpc>
              <a:tabLst>
                <a:tab algn="l" pos="0"/>
              </a:tabLst>
            </a:pPr>
            <a:r>
              <a:rPr b="1" lang="en" sz="2400" spc="-1" strike="noStrike">
                <a:solidFill>
                  <a:srgbClr val="595959"/>
                </a:solidFill>
                <a:latin typeface="Rubik"/>
                <a:ea typeface="Rubik"/>
              </a:rPr>
              <a:t>Model Experimentation</a:t>
            </a:r>
            <a:endParaRPr b="0" lang="en-CA" sz="2400" spc="-1" strike="noStrike">
              <a:solidFill>
                <a:srgbClr val="000000"/>
              </a:solidFill>
              <a:latin typeface="Arial"/>
            </a:endParaRPr>
          </a:p>
        </p:txBody>
      </p:sp>
      <p:pic>
        <p:nvPicPr>
          <p:cNvPr id="121" name="Google Shape;425;p44" descr=""/>
          <p:cNvPicPr/>
          <p:nvPr/>
        </p:nvPicPr>
        <p:blipFill>
          <a:blip r:embed="rId1"/>
          <a:stretch/>
        </p:blipFill>
        <p:spPr>
          <a:xfrm>
            <a:off x="1075320" y="1257840"/>
            <a:ext cx="2120760" cy="1803240"/>
          </a:xfrm>
          <a:prstGeom prst="rect">
            <a:avLst/>
          </a:prstGeom>
          <a:ln>
            <a:noFill/>
          </a:ln>
        </p:spPr>
      </p:pic>
      <p:pic>
        <p:nvPicPr>
          <p:cNvPr id="122" name="Google Shape;426;p44" descr=""/>
          <p:cNvPicPr/>
          <p:nvPr/>
        </p:nvPicPr>
        <p:blipFill>
          <a:blip r:embed="rId2"/>
          <a:srcRect l="0" t="4678" r="0" b="0"/>
          <a:stretch/>
        </p:blipFill>
        <p:spPr>
          <a:xfrm>
            <a:off x="1075320" y="3315960"/>
            <a:ext cx="2120760" cy="1587960"/>
          </a:xfrm>
          <a:prstGeom prst="rect">
            <a:avLst/>
          </a:prstGeom>
          <a:ln>
            <a:noFill/>
          </a:ln>
        </p:spPr>
      </p:pic>
      <p:sp>
        <p:nvSpPr>
          <p:cNvPr id="123" name="CustomShape 2"/>
          <p:cNvSpPr/>
          <p:nvPr/>
        </p:nvSpPr>
        <p:spPr>
          <a:xfrm>
            <a:off x="1494360" y="857520"/>
            <a:ext cx="1282680" cy="3963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en" sz="1400" spc="-1" strike="noStrike">
                <a:solidFill>
                  <a:srgbClr val="000000"/>
                </a:solidFill>
                <a:latin typeface="Comfortaa"/>
                <a:ea typeface="Comfortaa"/>
              </a:rPr>
              <a:t>Model 2</a:t>
            </a:r>
            <a:endParaRPr b="0" lang="en-CA" sz="1400" spc="-1" strike="noStrike">
              <a:latin typeface="Arial"/>
            </a:endParaRPr>
          </a:p>
        </p:txBody>
      </p:sp>
      <p:sp>
        <p:nvSpPr>
          <p:cNvPr id="124" name="CustomShape 3"/>
          <p:cNvSpPr/>
          <p:nvPr/>
        </p:nvSpPr>
        <p:spPr>
          <a:xfrm>
            <a:off x="5137560" y="857520"/>
            <a:ext cx="1282680" cy="3963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en" sz="1400" spc="-1" strike="noStrike">
                <a:solidFill>
                  <a:srgbClr val="000000"/>
                </a:solidFill>
                <a:latin typeface="Comfortaa"/>
                <a:ea typeface="Comfortaa"/>
              </a:rPr>
              <a:t>Model 3</a:t>
            </a:r>
            <a:endParaRPr b="0" lang="en-CA" sz="1400" spc="-1" strike="noStrike">
              <a:latin typeface="Arial"/>
            </a:endParaRPr>
          </a:p>
        </p:txBody>
      </p:sp>
      <p:pic>
        <p:nvPicPr>
          <p:cNvPr id="125" name="Google Shape;429;p44" descr=""/>
          <p:cNvPicPr/>
          <p:nvPr/>
        </p:nvPicPr>
        <p:blipFill>
          <a:blip r:embed="rId3"/>
          <a:stretch/>
        </p:blipFill>
        <p:spPr>
          <a:xfrm>
            <a:off x="4572000" y="3268800"/>
            <a:ext cx="2413800" cy="1682640"/>
          </a:xfrm>
          <a:prstGeom prst="rect">
            <a:avLst/>
          </a:prstGeom>
          <a:ln>
            <a:noFill/>
          </a:ln>
        </p:spPr>
      </p:pic>
      <p:pic>
        <p:nvPicPr>
          <p:cNvPr id="126" name="Google Shape;430;p44" descr=""/>
          <p:cNvPicPr/>
          <p:nvPr/>
        </p:nvPicPr>
        <p:blipFill>
          <a:blip r:embed="rId4"/>
          <a:stretch/>
        </p:blipFill>
        <p:spPr>
          <a:xfrm>
            <a:off x="4588200" y="1257840"/>
            <a:ext cx="2381040" cy="18032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713160" y="380160"/>
            <a:ext cx="6642720" cy="572400"/>
          </a:xfrm>
          <a:prstGeom prst="rect">
            <a:avLst/>
          </a:prstGeom>
          <a:noFill/>
          <a:ln>
            <a:noFill/>
          </a:ln>
        </p:spPr>
        <p:txBody>
          <a:bodyPr tIns="91440" bIns="91440">
            <a:noAutofit/>
          </a:bodyPr>
          <a:p>
            <a:pPr>
              <a:lnSpc>
                <a:spcPct val="100000"/>
              </a:lnSpc>
              <a:tabLst>
                <a:tab algn="l" pos="0"/>
              </a:tabLst>
            </a:pPr>
            <a:r>
              <a:rPr b="1" lang="en" sz="3000" spc="-1" strike="noStrike">
                <a:solidFill>
                  <a:srgbClr val="595959"/>
                </a:solidFill>
                <a:latin typeface="Rubik"/>
                <a:ea typeface="Rubik"/>
              </a:rPr>
              <a:t>Final Model</a:t>
            </a:r>
            <a:endParaRPr b="0" lang="en-CA" sz="3000" spc="-1" strike="noStrike">
              <a:solidFill>
                <a:srgbClr val="000000"/>
              </a:solidFill>
              <a:latin typeface="Arial"/>
            </a:endParaRPr>
          </a:p>
        </p:txBody>
      </p:sp>
      <p:sp>
        <p:nvSpPr>
          <p:cNvPr id="128" name="TextShape 2"/>
          <p:cNvSpPr txBox="1"/>
          <p:nvPr/>
        </p:nvSpPr>
        <p:spPr>
          <a:xfrm>
            <a:off x="713160" y="1233360"/>
            <a:ext cx="6642720" cy="3159360"/>
          </a:xfrm>
          <a:prstGeom prst="rect">
            <a:avLst/>
          </a:prstGeom>
          <a:noFill/>
          <a:ln>
            <a:noFill/>
          </a:ln>
        </p:spPr>
        <p:txBody>
          <a:bodyPr tIns="91440" bIns="91440">
            <a:noAutofit/>
          </a:bodyPr>
          <a:p>
            <a:pPr>
              <a:lnSpc>
                <a:spcPct val="115000"/>
              </a:lnSpc>
              <a:tabLst>
                <a:tab algn="l" pos="0"/>
              </a:tabLst>
            </a:pPr>
            <a:r>
              <a:rPr b="0" lang="en" sz="1600" spc="-1" strike="noStrike">
                <a:solidFill>
                  <a:srgbClr val="595959"/>
                </a:solidFill>
                <a:latin typeface="Comfortaa"/>
                <a:ea typeface="Comfortaa"/>
              </a:rPr>
              <a:t>Simplified layers to avoid overfitting and changed loss function</a:t>
            </a: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a:p>
            <a:pPr>
              <a:lnSpc>
                <a:spcPct val="115000"/>
              </a:lnSpc>
              <a:tabLst>
                <a:tab algn="l" pos="0"/>
              </a:tabLst>
            </a:pPr>
            <a:r>
              <a:rPr b="0" lang="en" sz="1600" spc="-1" strike="noStrike">
                <a:solidFill>
                  <a:srgbClr val="94d9e0"/>
                </a:solidFill>
                <a:latin typeface="Comfortaa"/>
                <a:ea typeface="Comfortaa"/>
              </a:rPr>
              <a:t>●</a:t>
            </a:r>
            <a:r>
              <a:rPr b="0" lang="en" sz="1600" spc="-1" strike="noStrike">
                <a:solidFill>
                  <a:srgbClr val="ff737d"/>
                </a:solidFill>
                <a:latin typeface="Comfortaa"/>
                <a:ea typeface="Comfortaa"/>
              </a:rPr>
              <a:t> </a:t>
            </a:r>
            <a:r>
              <a:rPr b="0" lang="en" sz="1600" spc="-1" strike="noStrike">
                <a:solidFill>
                  <a:srgbClr val="595959"/>
                </a:solidFill>
                <a:latin typeface="Comfortaa"/>
                <a:ea typeface="Comfortaa"/>
              </a:rPr>
              <a:t>	</a:t>
            </a:r>
            <a:r>
              <a:rPr b="0" lang="en" sz="1600" spc="-1" strike="noStrike">
                <a:solidFill>
                  <a:srgbClr val="595959"/>
                </a:solidFill>
                <a:latin typeface="Comfortaa"/>
                <a:ea typeface="Comfortaa"/>
              </a:rPr>
              <a:t>3 layers (1 convolutional, 2 fully-connected)</a:t>
            </a:r>
            <a:endParaRPr b="0" lang="en-CA" sz="1600" spc="-1" strike="noStrike">
              <a:solidFill>
                <a:srgbClr val="000000"/>
              </a:solidFill>
              <a:latin typeface="Arial"/>
            </a:endParaRPr>
          </a:p>
          <a:p>
            <a:pPr>
              <a:lnSpc>
                <a:spcPct val="115000"/>
              </a:lnSpc>
              <a:tabLst>
                <a:tab algn="l" pos="0"/>
              </a:tabLst>
            </a:pPr>
            <a:r>
              <a:rPr b="0" lang="en" sz="1600" spc="-1" strike="noStrike">
                <a:solidFill>
                  <a:srgbClr val="94d9e0"/>
                </a:solidFill>
                <a:latin typeface="Comfortaa"/>
                <a:ea typeface="Comfortaa"/>
              </a:rPr>
              <a:t>● </a:t>
            </a:r>
            <a:r>
              <a:rPr b="0" lang="en" sz="1600" spc="-1" strike="noStrike">
                <a:solidFill>
                  <a:srgbClr val="595959"/>
                </a:solidFill>
                <a:latin typeface="Comfortaa"/>
                <a:ea typeface="Comfortaa"/>
              </a:rPr>
              <a:t>	</a:t>
            </a:r>
            <a:r>
              <a:rPr b="0" lang="en" sz="1600" spc="-1" strike="noStrike">
                <a:solidFill>
                  <a:srgbClr val="595959"/>
                </a:solidFill>
                <a:latin typeface="Comfortaa"/>
                <a:ea typeface="Comfortaa"/>
              </a:rPr>
              <a:t>32 filters per convolutional layer, kernel size 3</a:t>
            </a:r>
            <a:endParaRPr b="0" lang="en-CA" sz="1600" spc="-1" strike="noStrike">
              <a:solidFill>
                <a:srgbClr val="000000"/>
              </a:solidFill>
              <a:latin typeface="Arial"/>
            </a:endParaRPr>
          </a:p>
          <a:p>
            <a:pPr>
              <a:lnSpc>
                <a:spcPct val="115000"/>
              </a:lnSpc>
              <a:tabLst>
                <a:tab algn="l" pos="0"/>
              </a:tabLst>
            </a:pPr>
            <a:r>
              <a:rPr b="0" lang="en" sz="1600" spc="-1" strike="noStrike">
                <a:solidFill>
                  <a:srgbClr val="94d9e0"/>
                </a:solidFill>
                <a:latin typeface="Comfortaa"/>
                <a:ea typeface="Comfortaa"/>
              </a:rPr>
              <a:t>●</a:t>
            </a:r>
            <a:r>
              <a:rPr b="0" lang="en" sz="1600" spc="-1" strike="noStrike">
                <a:solidFill>
                  <a:srgbClr val="ff737d"/>
                </a:solidFill>
                <a:latin typeface="Comfortaa"/>
                <a:ea typeface="Comfortaa"/>
              </a:rPr>
              <a:t> </a:t>
            </a:r>
            <a:r>
              <a:rPr b="0" lang="en" sz="1600" spc="-1" strike="noStrike">
                <a:solidFill>
                  <a:srgbClr val="595959"/>
                </a:solidFill>
                <a:latin typeface="Comfortaa"/>
                <a:ea typeface="Comfortaa"/>
              </a:rPr>
              <a:t>	</a:t>
            </a:r>
            <a:r>
              <a:rPr b="0" lang="en" sz="1600" spc="-1" strike="noStrike">
                <a:solidFill>
                  <a:srgbClr val="595959"/>
                </a:solidFill>
                <a:latin typeface="Comfortaa"/>
                <a:ea typeface="Comfortaa"/>
              </a:rPr>
              <a:t>Optimizer: adam (tensorflow)</a:t>
            </a:r>
            <a:endParaRPr b="0" lang="en-CA" sz="1600" spc="-1" strike="noStrike">
              <a:solidFill>
                <a:srgbClr val="000000"/>
              </a:solidFill>
              <a:latin typeface="Arial"/>
            </a:endParaRPr>
          </a:p>
          <a:p>
            <a:pPr>
              <a:lnSpc>
                <a:spcPct val="115000"/>
              </a:lnSpc>
              <a:tabLst>
                <a:tab algn="l" pos="0"/>
              </a:tabLst>
            </a:pPr>
            <a:r>
              <a:rPr b="0" lang="en" sz="1600" spc="-1" strike="noStrike">
                <a:solidFill>
                  <a:srgbClr val="94d9e0"/>
                </a:solidFill>
                <a:latin typeface="Comfortaa"/>
                <a:ea typeface="Comfortaa"/>
              </a:rPr>
              <a:t>●   </a:t>
            </a:r>
            <a:r>
              <a:rPr b="0" lang="en" sz="1600" spc="-1" strike="noStrike">
                <a:solidFill>
                  <a:srgbClr val="595959"/>
                </a:solidFill>
                <a:latin typeface="Comfortaa"/>
                <a:ea typeface="Comfortaa"/>
              </a:rPr>
              <a:t>Loss function: SparseCategoricalCrossentropy</a:t>
            </a:r>
            <a:endParaRPr b="0" lang="en-CA" sz="1600" spc="-1" strike="noStrike">
              <a:solidFill>
                <a:srgbClr val="000000"/>
              </a:solidFill>
              <a:latin typeface="Arial"/>
            </a:endParaRPr>
          </a:p>
          <a:p>
            <a:pPr>
              <a:lnSpc>
                <a:spcPct val="115000"/>
              </a:lnSpc>
              <a:tabLst>
                <a:tab algn="l" pos="0"/>
              </a:tabLst>
            </a:pPr>
            <a:endParaRPr b="0" lang="en-CA" sz="1600" spc="-1" strike="noStrike">
              <a:solidFill>
                <a:srgbClr val="000000"/>
              </a:solidFill>
              <a:latin typeface="Arial"/>
            </a:endParaRPr>
          </a:p>
        </p:txBody>
      </p:sp>
      <p:sp>
        <p:nvSpPr>
          <p:cNvPr id="129" name="CustomShape 3"/>
          <p:cNvSpPr/>
          <p:nvPr/>
        </p:nvSpPr>
        <p:spPr>
          <a:xfrm>
            <a:off x="8079840" y="-10080"/>
            <a:ext cx="803520" cy="5163120"/>
          </a:xfrm>
          <a:prstGeom prst="rect">
            <a:avLst/>
          </a:prstGeom>
          <a:solidFill>
            <a:srgbClr val="94d9e0"/>
          </a:solidFill>
          <a:ln w="9360">
            <a:solidFill>
              <a:srgbClr val="94d9e0"/>
            </a:solidFill>
            <a:round/>
          </a:ln>
        </p:spPr>
        <p:style>
          <a:lnRef idx="0"/>
          <a:fillRef idx="0"/>
          <a:effectRef idx="0"/>
          <a:fontRef idx="minor"/>
        </p:style>
      </p:sp>
      <p:sp>
        <p:nvSpPr>
          <p:cNvPr id="130" name="CustomShape 4"/>
          <p:cNvSpPr/>
          <p:nvPr/>
        </p:nvSpPr>
        <p:spPr>
          <a:xfrm rot="16200000">
            <a:off x="8184600" y="4224960"/>
            <a:ext cx="1177920" cy="594000"/>
          </a:xfrm>
          <a:prstGeom prst="triangle">
            <a:avLst>
              <a:gd name="adj" fmla="val 50000"/>
            </a:avLst>
          </a:prstGeom>
          <a:solidFill>
            <a:srgbClr val="ffffff"/>
          </a:solidFill>
          <a:ln w="9360">
            <a:solidFill>
              <a:srgbClr val="ffffff"/>
            </a:solidFill>
            <a:round/>
          </a:ln>
        </p:spPr>
        <p:style>
          <a:lnRef idx="0"/>
          <a:fillRef idx="0"/>
          <a:effectRef idx="0"/>
          <a:fontRef idx="minor"/>
        </p:style>
      </p:sp>
      <p:pic>
        <p:nvPicPr>
          <p:cNvPr id="131" name="Google Shape;439;p45" descr=""/>
          <p:cNvPicPr/>
          <p:nvPr/>
        </p:nvPicPr>
        <p:blipFill>
          <a:blip r:embed="rId1"/>
          <a:srcRect l="-27831" t="-173071" r="13300" b="158543"/>
          <a:stretch/>
        </p:blipFill>
        <p:spPr>
          <a:xfrm>
            <a:off x="5497920" y="911160"/>
            <a:ext cx="2148120" cy="780840"/>
          </a:xfrm>
          <a:prstGeom prst="rect">
            <a:avLst/>
          </a:prstGeom>
          <a:ln>
            <a:noFill/>
          </a:ln>
        </p:spPr>
      </p:pic>
      <p:pic>
        <p:nvPicPr>
          <p:cNvPr id="132" name="Google Shape;440;p45" descr=""/>
          <p:cNvPicPr/>
          <p:nvPr/>
        </p:nvPicPr>
        <p:blipFill>
          <a:blip r:embed="rId2"/>
          <a:stretch/>
        </p:blipFill>
        <p:spPr>
          <a:xfrm>
            <a:off x="1361160" y="3353040"/>
            <a:ext cx="1922760" cy="780840"/>
          </a:xfrm>
          <a:prstGeom prst="rect">
            <a:avLst/>
          </a:prstGeom>
          <a:ln>
            <a:noFill/>
          </a:ln>
        </p:spPr>
      </p:pic>
      <p:pic>
        <p:nvPicPr>
          <p:cNvPr id="133" name="Google Shape;441;p45" descr=""/>
          <p:cNvPicPr/>
          <p:nvPr/>
        </p:nvPicPr>
        <p:blipFill>
          <a:blip r:embed="rId3"/>
          <a:stretch/>
        </p:blipFill>
        <p:spPr>
          <a:xfrm>
            <a:off x="5132520" y="3276720"/>
            <a:ext cx="2878920" cy="17982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713160" y="380160"/>
            <a:ext cx="6642720" cy="572400"/>
          </a:xfrm>
          <a:prstGeom prst="rect">
            <a:avLst/>
          </a:prstGeom>
          <a:noFill/>
          <a:ln>
            <a:noFill/>
          </a:ln>
        </p:spPr>
        <p:txBody>
          <a:bodyPr tIns="91440" bIns="91440">
            <a:noAutofit/>
          </a:bodyPr>
          <a:p>
            <a:pPr>
              <a:lnSpc>
                <a:spcPct val="100000"/>
              </a:lnSpc>
              <a:tabLst>
                <a:tab algn="l" pos="0"/>
              </a:tabLst>
            </a:pPr>
            <a:r>
              <a:rPr b="1" lang="en" sz="3000" spc="-1" strike="noStrike">
                <a:solidFill>
                  <a:srgbClr val="595959"/>
                </a:solidFill>
                <a:latin typeface="Rubik"/>
                <a:ea typeface="Rubik"/>
              </a:rPr>
              <a:t>Results: Final Model</a:t>
            </a:r>
            <a:br/>
            <a:endParaRPr b="0" lang="en-CA" sz="3000" spc="-1" strike="noStrike">
              <a:solidFill>
                <a:srgbClr val="000000"/>
              </a:solidFill>
              <a:latin typeface="Arial"/>
            </a:endParaRPr>
          </a:p>
        </p:txBody>
      </p:sp>
      <p:sp>
        <p:nvSpPr>
          <p:cNvPr id="135" name="CustomShape 2"/>
          <p:cNvSpPr/>
          <p:nvPr/>
        </p:nvSpPr>
        <p:spPr>
          <a:xfrm>
            <a:off x="8079840" y="-10080"/>
            <a:ext cx="803520" cy="5163120"/>
          </a:xfrm>
          <a:prstGeom prst="rect">
            <a:avLst/>
          </a:prstGeom>
          <a:solidFill>
            <a:srgbClr val="94d9e0"/>
          </a:solidFill>
          <a:ln w="9360">
            <a:solidFill>
              <a:srgbClr val="94d9e0"/>
            </a:solidFill>
            <a:round/>
          </a:ln>
        </p:spPr>
        <p:style>
          <a:lnRef idx="0"/>
          <a:fillRef idx="0"/>
          <a:effectRef idx="0"/>
          <a:fontRef idx="minor"/>
        </p:style>
      </p:sp>
      <p:sp>
        <p:nvSpPr>
          <p:cNvPr id="136" name="CustomShape 3"/>
          <p:cNvSpPr/>
          <p:nvPr/>
        </p:nvSpPr>
        <p:spPr>
          <a:xfrm rot="16200000">
            <a:off x="8184600" y="4224960"/>
            <a:ext cx="1177920" cy="594000"/>
          </a:xfrm>
          <a:prstGeom prst="triangle">
            <a:avLst>
              <a:gd name="adj" fmla="val 50000"/>
            </a:avLst>
          </a:prstGeom>
          <a:solidFill>
            <a:srgbClr val="ffffff"/>
          </a:solidFill>
          <a:ln w="9360">
            <a:solidFill>
              <a:srgbClr val="ffffff"/>
            </a:solidFill>
            <a:round/>
          </a:ln>
        </p:spPr>
        <p:style>
          <a:lnRef idx="0"/>
          <a:fillRef idx="0"/>
          <a:effectRef idx="0"/>
          <a:fontRef idx="minor"/>
        </p:style>
      </p:sp>
      <p:pic>
        <p:nvPicPr>
          <p:cNvPr id="137" name="Google Shape;449;p46" descr=""/>
          <p:cNvPicPr/>
          <p:nvPr/>
        </p:nvPicPr>
        <p:blipFill>
          <a:blip r:embed="rId1"/>
          <a:stretch/>
        </p:blipFill>
        <p:spPr>
          <a:xfrm>
            <a:off x="4455000" y="960480"/>
            <a:ext cx="3443040" cy="1382400"/>
          </a:xfrm>
          <a:prstGeom prst="rect">
            <a:avLst/>
          </a:prstGeom>
          <a:ln>
            <a:noFill/>
          </a:ln>
        </p:spPr>
      </p:pic>
      <p:pic>
        <p:nvPicPr>
          <p:cNvPr id="138" name="Google Shape;450;p46" descr=""/>
          <p:cNvPicPr/>
          <p:nvPr/>
        </p:nvPicPr>
        <p:blipFill>
          <a:blip r:embed="rId2"/>
          <a:stretch/>
        </p:blipFill>
        <p:spPr>
          <a:xfrm>
            <a:off x="226440" y="1042200"/>
            <a:ext cx="4047120" cy="3795840"/>
          </a:xfrm>
          <a:prstGeom prst="rect">
            <a:avLst/>
          </a:prstGeom>
          <a:ln>
            <a:noFill/>
          </a:ln>
        </p:spPr>
      </p:pic>
      <p:pic>
        <p:nvPicPr>
          <p:cNvPr id="139" name="Google Shape;451;p46" descr=""/>
          <p:cNvPicPr/>
          <p:nvPr/>
        </p:nvPicPr>
        <p:blipFill>
          <a:blip r:embed="rId3"/>
          <a:stretch/>
        </p:blipFill>
        <p:spPr>
          <a:xfrm>
            <a:off x="4415400" y="2427480"/>
            <a:ext cx="3522960" cy="1330560"/>
          </a:xfrm>
          <a:prstGeom prst="rect">
            <a:avLst/>
          </a:prstGeom>
          <a:ln>
            <a:noFill/>
          </a:ln>
        </p:spPr>
      </p:pic>
      <p:pic>
        <p:nvPicPr>
          <p:cNvPr id="140" name="Google Shape;452;p46" descr=""/>
          <p:cNvPicPr/>
          <p:nvPr/>
        </p:nvPicPr>
        <p:blipFill>
          <a:blip r:embed="rId4"/>
          <a:stretch/>
        </p:blipFill>
        <p:spPr>
          <a:xfrm>
            <a:off x="4466160" y="3855960"/>
            <a:ext cx="2921760" cy="11779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789480" y="1719720"/>
            <a:ext cx="6642720" cy="572400"/>
          </a:xfrm>
          <a:prstGeom prst="rect">
            <a:avLst/>
          </a:prstGeom>
          <a:noFill/>
          <a:ln>
            <a:noFill/>
          </a:ln>
        </p:spPr>
        <p:txBody>
          <a:bodyPr tIns="91440" bIns="91440">
            <a:noAutofit/>
          </a:bodyPr>
          <a:p>
            <a:pPr>
              <a:lnSpc>
                <a:spcPct val="100000"/>
              </a:lnSpc>
              <a:tabLst>
                <a:tab algn="l" pos="0"/>
              </a:tabLst>
            </a:pPr>
            <a:r>
              <a:rPr b="1" lang="en" sz="6000" spc="-1" strike="noStrike">
                <a:solidFill>
                  <a:srgbClr val="595959"/>
                </a:solidFill>
                <a:latin typeface="Rubik"/>
                <a:ea typeface="Rubik"/>
              </a:rPr>
              <a:t>Questions?</a:t>
            </a:r>
            <a:endParaRPr b="0" lang="en-CA" sz="6000" spc="-1" strike="noStrike">
              <a:solidFill>
                <a:srgbClr val="000000"/>
              </a:solidFill>
              <a:latin typeface="Arial"/>
            </a:endParaRPr>
          </a:p>
        </p:txBody>
      </p:sp>
      <p:sp>
        <p:nvSpPr>
          <p:cNvPr id="142" name="CustomShape 2"/>
          <p:cNvSpPr/>
          <p:nvPr/>
        </p:nvSpPr>
        <p:spPr>
          <a:xfrm>
            <a:off x="8079840" y="-10080"/>
            <a:ext cx="803520" cy="5163120"/>
          </a:xfrm>
          <a:prstGeom prst="rect">
            <a:avLst/>
          </a:prstGeom>
          <a:solidFill>
            <a:srgbClr val="94d9e0"/>
          </a:solidFill>
          <a:ln w="9360">
            <a:solidFill>
              <a:srgbClr val="94d9e0"/>
            </a:solidFill>
            <a:round/>
          </a:ln>
        </p:spPr>
        <p:style>
          <a:lnRef idx="0"/>
          <a:fillRef idx="0"/>
          <a:effectRef idx="0"/>
          <a:fontRef idx="minor"/>
        </p:style>
      </p:sp>
      <p:sp>
        <p:nvSpPr>
          <p:cNvPr id="143" name="CustomShape 3"/>
          <p:cNvSpPr/>
          <p:nvPr/>
        </p:nvSpPr>
        <p:spPr>
          <a:xfrm rot="16200000">
            <a:off x="8184600" y="4224960"/>
            <a:ext cx="1177920" cy="594000"/>
          </a:xfrm>
          <a:prstGeom prst="triangle">
            <a:avLst>
              <a:gd name="adj" fmla="val 50000"/>
            </a:avLst>
          </a:prstGeom>
          <a:solidFill>
            <a:srgbClr val="ffffff"/>
          </a:solidFill>
          <a:ln w="93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81ecec"/>
      </a:accent1>
      <a:accent2>
        <a:srgbClr val="73f5ad"/>
      </a:accent2>
      <a:accent3>
        <a:srgbClr val="d3f78c"/>
      </a:accent3>
      <a:accent4>
        <a:srgbClr val="ffd969"/>
      </a:accent4>
      <a:accent5>
        <a:srgbClr val="ffa76c"/>
      </a:accent5>
      <a:accent6>
        <a:srgbClr val="ff737d"/>
      </a:accent6>
      <a:hlink>
        <a:srgbClr val="43434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81ecec"/>
      </a:accent1>
      <a:accent2>
        <a:srgbClr val="73f5ad"/>
      </a:accent2>
      <a:accent3>
        <a:srgbClr val="d3f78c"/>
      </a:accent3>
      <a:accent4>
        <a:srgbClr val="ffd969"/>
      </a:accent4>
      <a:accent5>
        <a:srgbClr val="ffa76c"/>
      </a:accent5>
      <a:accent6>
        <a:srgbClr val="ff737d"/>
      </a:accent6>
      <a:hlink>
        <a:srgbClr val="43434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81ecec"/>
      </a:accent1>
      <a:accent2>
        <a:srgbClr val="73f5ad"/>
      </a:accent2>
      <a:accent3>
        <a:srgbClr val="d3f78c"/>
      </a:accent3>
      <a:accent4>
        <a:srgbClr val="ffd969"/>
      </a:accent4>
      <a:accent5>
        <a:srgbClr val="ffa76c"/>
      </a:accent5>
      <a:accent6>
        <a:srgbClr val="ff737d"/>
      </a:accent6>
      <a:hlink>
        <a:srgbClr val="43434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en-CA</dc:language>
  <cp:lastModifiedBy/>
  <dcterms:modified xsi:type="dcterms:W3CDTF">2021-05-31T02:23:55Z</dcterms:modified>
  <cp:revision>1</cp:revision>
  <dc:subject/>
  <dc:title/>
</cp:coreProperties>
</file>